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vml" ContentType="application/vnd.openxmlformats-officedocument.vmlDrawing"/>
  <Default Extension="gif" ContentType="image/gif"/>
  <Default Extension="png" ContentType="image/png"/>
  <Default Extension="bin" ContentType="application/vnd.openxmlformats-officedocument.oleObjec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60" r:id="rId1"/>
  </p:sldMasterIdLst>
  <p:notesMasterIdLst>
    <p:notesMasterId r:id="rId71"/>
  </p:notesMasterIdLst>
  <p:sldIdLst>
    <p:sldId id="322" r:id="rId2"/>
    <p:sldId id="400" r:id="rId3"/>
    <p:sldId id="401" r:id="rId4"/>
    <p:sldId id="402" r:id="rId5"/>
    <p:sldId id="294" r:id="rId6"/>
    <p:sldId id="502" r:id="rId7"/>
    <p:sldId id="503" r:id="rId8"/>
    <p:sldId id="504" r:id="rId9"/>
    <p:sldId id="505" r:id="rId10"/>
    <p:sldId id="506" r:id="rId11"/>
    <p:sldId id="293" r:id="rId12"/>
    <p:sldId id="486" r:id="rId13"/>
    <p:sldId id="449" r:id="rId14"/>
    <p:sldId id="453" r:id="rId15"/>
    <p:sldId id="446" r:id="rId16"/>
    <p:sldId id="447" r:id="rId17"/>
    <p:sldId id="355" r:id="rId18"/>
    <p:sldId id="475" r:id="rId19"/>
    <p:sldId id="279" r:id="rId20"/>
    <p:sldId id="478" r:id="rId21"/>
    <p:sldId id="281" r:id="rId22"/>
    <p:sldId id="381" r:id="rId23"/>
    <p:sldId id="439" r:id="rId24"/>
    <p:sldId id="316" r:id="rId25"/>
    <p:sldId id="482" r:id="rId26"/>
    <p:sldId id="317" r:id="rId27"/>
    <p:sldId id="357" r:id="rId28"/>
    <p:sldId id="386" r:id="rId29"/>
    <p:sldId id="393" r:id="rId30"/>
    <p:sldId id="390" r:id="rId31"/>
    <p:sldId id="389" r:id="rId32"/>
    <p:sldId id="411" r:id="rId33"/>
    <p:sldId id="395" r:id="rId34"/>
    <p:sldId id="382" r:id="rId35"/>
    <p:sldId id="383" r:id="rId36"/>
    <p:sldId id="396" r:id="rId37"/>
    <p:sldId id="384" r:id="rId38"/>
    <p:sldId id="398" r:id="rId39"/>
    <p:sldId id="457" r:id="rId40"/>
    <p:sldId id="404" r:id="rId41"/>
    <p:sldId id="405" r:id="rId42"/>
    <p:sldId id="507" r:id="rId43"/>
    <p:sldId id="489" r:id="rId44"/>
    <p:sldId id="508" r:id="rId45"/>
    <p:sldId id="509" r:id="rId46"/>
    <p:sldId id="510" r:id="rId47"/>
    <p:sldId id="511" r:id="rId48"/>
    <p:sldId id="512" r:id="rId49"/>
    <p:sldId id="513" r:id="rId50"/>
    <p:sldId id="514" r:id="rId51"/>
    <p:sldId id="515" r:id="rId52"/>
    <p:sldId id="516" r:id="rId53"/>
    <p:sldId id="517" r:id="rId54"/>
    <p:sldId id="518" r:id="rId55"/>
    <p:sldId id="519" r:id="rId56"/>
    <p:sldId id="520" r:id="rId57"/>
    <p:sldId id="521" r:id="rId58"/>
    <p:sldId id="425" r:id="rId59"/>
    <p:sldId id="426" r:id="rId60"/>
    <p:sldId id="427" r:id="rId61"/>
    <p:sldId id="428" r:id="rId62"/>
    <p:sldId id="430" r:id="rId63"/>
    <p:sldId id="466" r:id="rId64"/>
    <p:sldId id="431" r:id="rId65"/>
    <p:sldId id="432" r:id="rId66"/>
    <p:sldId id="429" r:id="rId67"/>
    <p:sldId id="467" r:id="rId68"/>
    <p:sldId id="437" r:id="rId69"/>
    <p:sldId id="438" r:id="rId7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hiddenSlides="1"/>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99294"/>
    <a:srgbClr val="9BBCE5"/>
    <a:srgbClr val="D61517"/>
    <a:srgbClr val="AE1215"/>
    <a:srgbClr val="1A44A2"/>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98"/>
    <p:restoredTop sz="83994" autoAdjust="0"/>
  </p:normalViewPr>
  <p:slideViewPr>
    <p:cSldViewPr snapToGrid="0" snapToObjects="1">
      <p:cViewPr>
        <p:scale>
          <a:sx n="90" d="100"/>
          <a:sy n="90" d="100"/>
        </p:scale>
        <p:origin x="968" y="368"/>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slide" Target="slides/slide69.xml"/><Relationship Id="rId71" Type="http://schemas.openxmlformats.org/officeDocument/2006/relationships/notesMaster" Target="notesMasters/notesMaster1.xml"/><Relationship Id="rId72" Type="http://schemas.openxmlformats.org/officeDocument/2006/relationships/presProps" Target="presProp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73" Type="http://schemas.openxmlformats.org/officeDocument/2006/relationships/viewProps" Target="viewProps.xml"/><Relationship Id="rId74" Type="http://schemas.openxmlformats.org/officeDocument/2006/relationships/theme" Target="theme/theme1.xml"/><Relationship Id="rId75" Type="http://schemas.openxmlformats.org/officeDocument/2006/relationships/tableStyles" Target="tableStyles.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E92791B-CF99-5F48-A649-B1247A1DE93C}" type="doc">
      <dgm:prSet loTypeId="urn:microsoft.com/office/officeart/2005/8/layout/vList2" loCatId="" qsTypeId="urn:microsoft.com/office/officeart/2005/8/quickstyle/simple4" qsCatId="simple" csTypeId="urn:microsoft.com/office/officeart/2005/8/colors/accent1_2" csCatId="accent1" phldr="1"/>
      <dgm:spPr/>
      <dgm:t>
        <a:bodyPr/>
        <a:lstStyle/>
        <a:p>
          <a:endParaRPr lang="en-US"/>
        </a:p>
      </dgm:t>
    </dgm:pt>
    <dgm:pt modelId="{1161DCBE-5827-584E-A79D-04D7B3FB3D33}">
      <dgm:prSet phldrT="[Text]" custT="1"/>
      <dgm:spPr/>
      <dgm:t>
        <a:bodyPr/>
        <a:lstStyle/>
        <a:p>
          <a:pPr>
            <a:lnSpc>
              <a:spcPct val="140000"/>
            </a:lnSpc>
          </a:pPr>
          <a:r>
            <a:rPr lang="en-US" sz="2200" dirty="0" smtClean="0">
              <a:solidFill>
                <a:schemeClr val="tx1"/>
              </a:solidFill>
            </a:rPr>
            <a:t>1. Integral Projection Models</a:t>
          </a:r>
          <a:endParaRPr lang="en-US" sz="2200" dirty="0">
            <a:solidFill>
              <a:schemeClr val="tx1"/>
            </a:solidFill>
          </a:endParaRPr>
        </a:p>
      </dgm:t>
    </dgm:pt>
    <dgm:pt modelId="{99033BAB-B892-8A4D-808C-CED23424577B}" type="parTrans" cxnId="{48E97E6B-DC70-124B-BE2D-A7BD2339C461}">
      <dgm:prSet/>
      <dgm:spPr/>
      <dgm:t>
        <a:bodyPr/>
        <a:lstStyle/>
        <a:p>
          <a:endParaRPr lang="en-US"/>
        </a:p>
      </dgm:t>
    </dgm:pt>
    <dgm:pt modelId="{6BBBD890-7769-7946-9BF9-8EE52A924223}" type="sibTrans" cxnId="{48E97E6B-DC70-124B-BE2D-A7BD2339C461}">
      <dgm:prSet/>
      <dgm:spPr/>
      <dgm:t>
        <a:bodyPr/>
        <a:lstStyle/>
        <a:p>
          <a:endParaRPr lang="en-US"/>
        </a:p>
      </dgm:t>
    </dgm:pt>
    <dgm:pt modelId="{9E1DE92D-12BC-9C42-A166-BBC80F55884A}">
      <dgm:prSet phldrT="[Text]" custT="1"/>
      <dgm:spPr/>
      <dgm:t>
        <a:bodyPr/>
        <a:lstStyle/>
        <a:p>
          <a:pPr>
            <a:lnSpc>
              <a:spcPct val="140000"/>
            </a:lnSpc>
          </a:pPr>
          <a:r>
            <a:rPr lang="en-US" sz="2200" dirty="0" smtClean="0">
              <a:solidFill>
                <a:schemeClr val="tx1"/>
              </a:solidFill>
            </a:rPr>
            <a:t>2. South African Proteas</a:t>
          </a:r>
        </a:p>
      </dgm:t>
    </dgm:pt>
    <dgm:pt modelId="{7428D16D-70CE-B04C-A04E-C58E1AAC2F00}" type="parTrans" cxnId="{E8491639-E50B-574D-A33B-41DEBBB96159}">
      <dgm:prSet/>
      <dgm:spPr/>
      <dgm:t>
        <a:bodyPr/>
        <a:lstStyle/>
        <a:p>
          <a:endParaRPr lang="en-US"/>
        </a:p>
      </dgm:t>
    </dgm:pt>
    <dgm:pt modelId="{39232C9E-13C5-D44C-B069-14813DEF7B06}" type="sibTrans" cxnId="{E8491639-E50B-574D-A33B-41DEBBB96159}">
      <dgm:prSet/>
      <dgm:spPr/>
      <dgm:t>
        <a:bodyPr/>
        <a:lstStyle/>
        <a:p>
          <a:endParaRPr lang="en-US"/>
        </a:p>
      </dgm:t>
    </dgm:pt>
    <dgm:pt modelId="{D21E34F9-A00E-C148-A55B-F27F7054AF7D}">
      <dgm:prSet phldrT="[Text]" custT="1"/>
      <dgm:spPr/>
      <dgm:t>
        <a:bodyPr/>
        <a:lstStyle/>
        <a:p>
          <a:pPr>
            <a:lnSpc>
              <a:spcPct val="110000"/>
            </a:lnSpc>
          </a:pPr>
          <a:r>
            <a:rPr lang="en-US" sz="2200" dirty="0" smtClean="0">
              <a:solidFill>
                <a:schemeClr val="tx1"/>
              </a:solidFill>
            </a:rPr>
            <a:t>3. Invasive herbs in New England</a:t>
          </a:r>
        </a:p>
      </dgm:t>
    </dgm:pt>
    <dgm:pt modelId="{221B67F0-3B88-8F41-BCA9-713051D3FD32}" type="parTrans" cxnId="{9CB86C89-4444-8E4B-A2B5-4BCDBFF7C2FB}">
      <dgm:prSet/>
      <dgm:spPr/>
      <dgm:t>
        <a:bodyPr/>
        <a:lstStyle/>
        <a:p>
          <a:endParaRPr lang="en-US"/>
        </a:p>
      </dgm:t>
    </dgm:pt>
    <dgm:pt modelId="{6DDB48EC-5251-A844-BD25-67AED67E945A}" type="sibTrans" cxnId="{9CB86C89-4444-8E4B-A2B5-4BCDBFF7C2FB}">
      <dgm:prSet/>
      <dgm:spPr/>
      <dgm:t>
        <a:bodyPr/>
        <a:lstStyle/>
        <a:p>
          <a:endParaRPr lang="en-US"/>
        </a:p>
      </dgm:t>
    </dgm:pt>
    <dgm:pt modelId="{D2499C05-2790-194C-849C-C7B596CCD4A1}" type="pres">
      <dgm:prSet presAssocID="{3E92791B-CF99-5F48-A649-B1247A1DE93C}" presName="linear" presStyleCnt="0">
        <dgm:presLayoutVars>
          <dgm:animLvl val="lvl"/>
          <dgm:resizeHandles val="exact"/>
        </dgm:presLayoutVars>
      </dgm:prSet>
      <dgm:spPr/>
      <dgm:t>
        <a:bodyPr/>
        <a:lstStyle/>
        <a:p>
          <a:endParaRPr lang="en-US"/>
        </a:p>
      </dgm:t>
    </dgm:pt>
    <dgm:pt modelId="{E4BF1880-4B60-BC47-BAF3-42E7097D5130}" type="pres">
      <dgm:prSet presAssocID="{1161DCBE-5827-584E-A79D-04D7B3FB3D33}" presName="parentText" presStyleLbl="node1" presStyleIdx="0" presStyleCnt="3" custScaleY="82465">
        <dgm:presLayoutVars>
          <dgm:chMax val="0"/>
          <dgm:bulletEnabled val="1"/>
        </dgm:presLayoutVars>
      </dgm:prSet>
      <dgm:spPr/>
      <dgm:t>
        <a:bodyPr/>
        <a:lstStyle/>
        <a:p>
          <a:endParaRPr lang="en-US"/>
        </a:p>
      </dgm:t>
    </dgm:pt>
    <dgm:pt modelId="{96547BB6-48CF-8141-8F0E-405DD27155E7}" type="pres">
      <dgm:prSet presAssocID="{6BBBD890-7769-7946-9BF9-8EE52A924223}" presName="spacer" presStyleCnt="0"/>
      <dgm:spPr/>
    </dgm:pt>
    <dgm:pt modelId="{10268B63-658F-FF4D-8AED-C71B9ED27549}" type="pres">
      <dgm:prSet presAssocID="{9E1DE92D-12BC-9C42-A166-BBC80F55884A}" presName="parentText" presStyleLbl="node1" presStyleIdx="1" presStyleCnt="3" custScaleY="82465">
        <dgm:presLayoutVars>
          <dgm:chMax val="0"/>
          <dgm:bulletEnabled val="1"/>
        </dgm:presLayoutVars>
      </dgm:prSet>
      <dgm:spPr/>
      <dgm:t>
        <a:bodyPr/>
        <a:lstStyle/>
        <a:p>
          <a:endParaRPr lang="en-US"/>
        </a:p>
      </dgm:t>
    </dgm:pt>
    <dgm:pt modelId="{80390E9D-845E-3B49-96B1-4C6AAB202DFF}" type="pres">
      <dgm:prSet presAssocID="{39232C9E-13C5-D44C-B069-14813DEF7B06}" presName="spacer" presStyleCnt="0"/>
      <dgm:spPr/>
    </dgm:pt>
    <dgm:pt modelId="{0BD6309E-8C88-9B48-8FE7-4E5E81A16B2F}" type="pres">
      <dgm:prSet presAssocID="{D21E34F9-A00E-C148-A55B-F27F7054AF7D}" presName="parentText" presStyleLbl="node1" presStyleIdx="2" presStyleCnt="3" custScaleY="82465">
        <dgm:presLayoutVars>
          <dgm:chMax val="0"/>
          <dgm:bulletEnabled val="1"/>
        </dgm:presLayoutVars>
      </dgm:prSet>
      <dgm:spPr/>
      <dgm:t>
        <a:bodyPr/>
        <a:lstStyle/>
        <a:p>
          <a:endParaRPr lang="en-US"/>
        </a:p>
      </dgm:t>
    </dgm:pt>
  </dgm:ptLst>
  <dgm:cxnLst>
    <dgm:cxn modelId="{E8491639-E50B-574D-A33B-41DEBBB96159}" srcId="{3E92791B-CF99-5F48-A649-B1247A1DE93C}" destId="{9E1DE92D-12BC-9C42-A166-BBC80F55884A}" srcOrd="1" destOrd="0" parTransId="{7428D16D-70CE-B04C-A04E-C58E1AAC2F00}" sibTransId="{39232C9E-13C5-D44C-B069-14813DEF7B06}"/>
    <dgm:cxn modelId="{9CB86C89-4444-8E4B-A2B5-4BCDBFF7C2FB}" srcId="{3E92791B-CF99-5F48-A649-B1247A1DE93C}" destId="{D21E34F9-A00E-C148-A55B-F27F7054AF7D}" srcOrd="2" destOrd="0" parTransId="{221B67F0-3B88-8F41-BCA9-713051D3FD32}" sibTransId="{6DDB48EC-5251-A844-BD25-67AED67E945A}"/>
    <dgm:cxn modelId="{60C97B5C-F560-6742-9FE1-6CBF909E6E6C}" type="presOf" srcId="{9E1DE92D-12BC-9C42-A166-BBC80F55884A}" destId="{10268B63-658F-FF4D-8AED-C71B9ED27549}" srcOrd="0" destOrd="0" presId="urn:microsoft.com/office/officeart/2005/8/layout/vList2"/>
    <dgm:cxn modelId="{EB98B06C-B5E9-C341-9EBC-DCF808EC6C30}" type="presOf" srcId="{D21E34F9-A00E-C148-A55B-F27F7054AF7D}" destId="{0BD6309E-8C88-9B48-8FE7-4E5E81A16B2F}" srcOrd="0" destOrd="0" presId="urn:microsoft.com/office/officeart/2005/8/layout/vList2"/>
    <dgm:cxn modelId="{48E97E6B-DC70-124B-BE2D-A7BD2339C461}" srcId="{3E92791B-CF99-5F48-A649-B1247A1DE93C}" destId="{1161DCBE-5827-584E-A79D-04D7B3FB3D33}" srcOrd="0" destOrd="0" parTransId="{99033BAB-B892-8A4D-808C-CED23424577B}" sibTransId="{6BBBD890-7769-7946-9BF9-8EE52A924223}"/>
    <dgm:cxn modelId="{34ED7A64-E697-E047-BE9D-8A2312B4F9AB}" type="presOf" srcId="{1161DCBE-5827-584E-A79D-04D7B3FB3D33}" destId="{E4BF1880-4B60-BC47-BAF3-42E7097D5130}" srcOrd="0" destOrd="0" presId="urn:microsoft.com/office/officeart/2005/8/layout/vList2"/>
    <dgm:cxn modelId="{15CB7990-F089-7448-90E1-F7466C1C2E6F}" type="presOf" srcId="{3E92791B-CF99-5F48-A649-B1247A1DE93C}" destId="{D2499C05-2790-194C-849C-C7B596CCD4A1}" srcOrd="0" destOrd="0" presId="urn:microsoft.com/office/officeart/2005/8/layout/vList2"/>
    <dgm:cxn modelId="{4D840BB0-C5BB-464D-A4D7-51A622E91091}" type="presParOf" srcId="{D2499C05-2790-194C-849C-C7B596CCD4A1}" destId="{E4BF1880-4B60-BC47-BAF3-42E7097D5130}" srcOrd="0" destOrd="0" presId="urn:microsoft.com/office/officeart/2005/8/layout/vList2"/>
    <dgm:cxn modelId="{64D3C92F-1E93-E447-B672-9E4631B7B9B0}" type="presParOf" srcId="{D2499C05-2790-194C-849C-C7B596CCD4A1}" destId="{96547BB6-48CF-8141-8F0E-405DD27155E7}" srcOrd="1" destOrd="0" presId="urn:microsoft.com/office/officeart/2005/8/layout/vList2"/>
    <dgm:cxn modelId="{F6E008E3-5841-F74E-AB1E-D58B211FE118}" type="presParOf" srcId="{D2499C05-2790-194C-849C-C7B596CCD4A1}" destId="{10268B63-658F-FF4D-8AED-C71B9ED27549}" srcOrd="2" destOrd="0" presId="urn:microsoft.com/office/officeart/2005/8/layout/vList2"/>
    <dgm:cxn modelId="{E8BC110D-9B13-CE44-8397-1B78BD9CDE89}" type="presParOf" srcId="{D2499C05-2790-194C-849C-C7B596CCD4A1}" destId="{80390E9D-845E-3B49-96B1-4C6AAB202DFF}" srcOrd="3" destOrd="0" presId="urn:microsoft.com/office/officeart/2005/8/layout/vList2"/>
    <dgm:cxn modelId="{8BC83AA8-B12A-A742-9248-9FCEED8A8CCB}" type="presParOf" srcId="{D2499C05-2790-194C-849C-C7B596CCD4A1}" destId="{0BD6309E-8C88-9B48-8FE7-4E5E81A16B2F}"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4BF1880-4B60-BC47-BAF3-42E7097D5130}">
      <dsp:nvSpPr>
        <dsp:cNvPr id="0" name=""/>
        <dsp:cNvSpPr/>
      </dsp:nvSpPr>
      <dsp:spPr>
        <a:xfrm>
          <a:off x="0" y="829680"/>
          <a:ext cx="4872903" cy="1003434"/>
        </a:xfrm>
        <a:prstGeom prst="roundRect">
          <a:avLst/>
        </a:prstGeom>
        <a:gradFill rotWithShape="0">
          <a:gsLst>
            <a:gs pos="0">
              <a:schemeClr val="accent1">
                <a:hueOff val="0"/>
                <a:satOff val="0"/>
                <a:lumOff val="0"/>
                <a:alphaOff val="0"/>
                <a:shade val="70000"/>
                <a:satMod val="150000"/>
              </a:schemeClr>
            </a:gs>
            <a:gs pos="34000">
              <a:schemeClr val="accent1">
                <a:hueOff val="0"/>
                <a:satOff val="0"/>
                <a:lumOff val="0"/>
                <a:alphaOff val="0"/>
                <a:shade val="70000"/>
                <a:satMod val="140000"/>
              </a:schemeClr>
            </a:gs>
            <a:gs pos="70000">
              <a:schemeClr val="accent1">
                <a:hueOff val="0"/>
                <a:satOff val="0"/>
                <a:lumOff val="0"/>
                <a:alphaOff val="0"/>
                <a:tint val="100000"/>
                <a:shade val="90000"/>
                <a:satMod val="140000"/>
              </a:schemeClr>
            </a:gs>
            <a:gs pos="100000">
              <a:schemeClr val="accent1">
                <a:hueOff val="0"/>
                <a:satOff val="0"/>
                <a:lumOff val="0"/>
                <a:alphaOff val="0"/>
                <a:tint val="100000"/>
                <a:shade val="100000"/>
                <a:satMod val="10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lvl="0" algn="l" defTabSz="977900">
            <a:lnSpc>
              <a:spcPct val="140000"/>
            </a:lnSpc>
            <a:spcBef>
              <a:spcPct val="0"/>
            </a:spcBef>
            <a:spcAft>
              <a:spcPct val="35000"/>
            </a:spcAft>
          </a:pPr>
          <a:r>
            <a:rPr lang="en-US" sz="2200" kern="1200" dirty="0" smtClean="0">
              <a:solidFill>
                <a:schemeClr val="tx1"/>
              </a:solidFill>
            </a:rPr>
            <a:t>1. Integral Projection Models</a:t>
          </a:r>
          <a:endParaRPr lang="en-US" sz="2200" kern="1200" dirty="0">
            <a:solidFill>
              <a:schemeClr val="tx1"/>
            </a:solidFill>
          </a:endParaRPr>
        </a:p>
      </dsp:txBody>
      <dsp:txXfrm>
        <a:off x="48984" y="878664"/>
        <a:ext cx="4774935" cy="905466"/>
      </dsp:txXfrm>
    </dsp:sp>
    <dsp:sp modelId="{10268B63-658F-FF4D-8AED-C71B9ED27549}">
      <dsp:nvSpPr>
        <dsp:cNvPr id="0" name=""/>
        <dsp:cNvSpPr/>
      </dsp:nvSpPr>
      <dsp:spPr>
        <a:xfrm>
          <a:off x="0" y="2020314"/>
          <a:ext cx="4872903" cy="1003434"/>
        </a:xfrm>
        <a:prstGeom prst="roundRect">
          <a:avLst/>
        </a:prstGeom>
        <a:gradFill rotWithShape="0">
          <a:gsLst>
            <a:gs pos="0">
              <a:schemeClr val="accent1">
                <a:hueOff val="0"/>
                <a:satOff val="0"/>
                <a:lumOff val="0"/>
                <a:alphaOff val="0"/>
                <a:shade val="70000"/>
                <a:satMod val="150000"/>
              </a:schemeClr>
            </a:gs>
            <a:gs pos="34000">
              <a:schemeClr val="accent1">
                <a:hueOff val="0"/>
                <a:satOff val="0"/>
                <a:lumOff val="0"/>
                <a:alphaOff val="0"/>
                <a:shade val="70000"/>
                <a:satMod val="140000"/>
              </a:schemeClr>
            </a:gs>
            <a:gs pos="70000">
              <a:schemeClr val="accent1">
                <a:hueOff val="0"/>
                <a:satOff val="0"/>
                <a:lumOff val="0"/>
                <a:alphaOff val="0"/>
                <a:tint val="100000"/>
                <a:shade val="90000"/>
                <a:satMod val="140000"/>
              </a:schemeClr>
            </a:gs>
            <a:gs pos="100000">
              <a:schemeClr val="accent1">
                <a:hueOff val="0"/>
                <a:satOff val="0"/>
                <a:lumOff val="0"/>
                <a:alphaOff val="0"/>
                <a:tint val="100000"/>
                <a:shade val="100000"/>
                <a:satMod val="10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lvl="0" algn="l" defTabSz="977900">
            <a:lnSpc>
              <a:spcPct val="140000"/>
            </a:lnSpc>
            <a:spcBef>
              <a:spcPct val="0"/>
            </a:spcBef>
            <a:spcAft>
              <a:spcPct val="35000"/>
            </a:spcAft>
          </a:pPr>
          <a:r>
            <a:rPr lang="en-US" sz="2200" kern="1200" dirty="0" smtClean="0">
              <a:solidFill>
                <a:schemeClr val="tx1"/>
              </a:solidFill>
            </a:rPr>
            <a:t>2. South African Proteas</a:t>
          </a:r>
        </a:p>
      </dsp:txBody>
      <dsp:txXfrm>
        <a:off x="48984" y="2069298"/>
        <a:ext cx="4774935" cy="905466"/>
      </dsp:txXfrm>
    </dsp:sp>
    <dsp:sp modelId="{0BD6309E-8C88-9B48-8FE7-4E5E81A16B2F}">
      <dsp:nvSpPr>
        <dsp:cNvPr id="0" name=""/>
        <dsp:cNvSpPr/>
      </dsp:nvSpPr>
      <dsp:spPr>
        <a:xfrm>
          <a:off x="0" y="3210948"/>
          <a:ext cx="4872903" cy="1003434"/>
        </a:xfrm>
        <a:prstGeom prst="roundRect">
          <a:avLst/>
        </a:prstGeom>
        <a:gradFill rotWithShape="0">
          <a:gsLst>
            <a:gs pos="0">
              <a:schemeClr val="accent1">
                <a:hueOff val="0"/>
                <a:satOff val="0"/>
                <a:lumOff val="0"/>
                <a:alphaOff val="0"/>
                <a:shade val="70000"/>
                <a:satMod val="150000"/>
              </a:schemeClr>
            </a:gs>
            <a:gs pos="34000">
              <a:schemeClr val="accent1">
                <a:hueOff val="0"/>
                <a:satOff val="0"/>
                <a:lumOff val="0"/>
                <a:alphaOff val="0"/>
                <a:shade val="70000"/>
                <a:satMod val="140000"/>
              </a:schemeClr>
            </a:gs>
            <a:gs pos="70000">
              <a:schemeClr val="accent1">
                <a:hueOff val="0"/>
                <a:satOff val="0"/>
                <a:lumOff val="0"/>
                <a:alphaOff val="0"/>
                <a:tint val="100000"/>
                <a:shade val="90000"/>
                <a:satMod val="140000"/>
              </a:schemeClr>
            </a:gs>
            <a:gs pos="100000">
              <a:schemeClr val="accent1">
                <a:hueOff val="0"/>
                <a:satOff val="0"/>
                <a:lumOff val="0"/>
                <a:alphaOff val="0"/>
                <a:tint val="100000"/>
                <a:shade val="100000"/>
                <a:satMod val="10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lvl="0" algn="l" defTabSz="977900">
            <a:lnSpc>
              <a:spcPct val="110000"/>
            </a:lnSpc>
            <a:spcBef>
              <a:spcPct val="0"/>
            </a:spcBef>
            <a:spcAft>
              <a:spcPct val="35000"/>
            </a:spcAft>
          </a:pPr>
          <a:r>
            <a:rPr lang="en-US" sz="2200" kern="1200" dirty="0" smtClean="0">
              <a:solidFill>
                <a:schemeClr val="tx1"/>
              </a:solidFill>
            </a:rPr>
            <a:t>3. Invasive herbs in New England</a:t>
          </a:r>
        </a:p>
      </dsp:txBody>
      <dsp:txXfrm>
        <a:off x="48984" y="3259932"/>
        <a:ext cx="4774935" cy="905466"/>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8.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0.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4.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1353378-67BC-374E-B3BF-6AED4250F6C7}" type="datetimeFigureOut">
              <a:t>11/2/15</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A084C09-802B-AA4D-A149-B4B9A2038697}" type="slidenum">
              <a:t>‹#›</a:t>
            </a:fld>
            <a:endParaRPr lang="en-US" dirty="0"/>
          </a:p>
        </p:txBody>
      </p:sp>
    </p:spTree>
    <p:extLst>
      <p:ext uri="{BB962C8B-B14F-4D97-AF65-F5344CB8AC3E}">
        <p14:creationId xmlns:p14="http://schemas.microsoft.com/office/powerpoint/2010/main" val="2812241710"/>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I’m going to talk about</a:t>
            </a:r>
            <a:r>
              <a:rPr lang="en-US" b="1" baseline="0" dirty="0" smtClean="0"/>
              <a:t> a set of methods for incorporating demography into range models</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Why distribution modelers should become demographers</a:t>
            </a:r>
          </a:p>
          <a:p>
            <a:endParaRPr lang="en-US" b="1" dirty="0"/>
          </a:p>
        </p:txBody>
      </p:sp>
      <p:sp>
        <p:nvSpPr>
          <p:cNvPr id="4" name="Slide Number Placeholder 3"/>
          <p:cNvSpPr>
            <a:spLocks noGrp="1"/>
          </p:cNvSpPr>
          <p:nvPr>
            <p:ph type="sldNum" sz="quarter" idx="10"/>
          </p:nvPr>
        </p:nvSpPr>
        <p:spPr/>
        <p:txBody>
          <a:bodyPr/>
          <a:lstStyle/>
          <a:p>
            <a:fld id="{5A084C09-802B-AA4D-A149-B4B9A2038697}" type="slidenum">
              <a:rPr lang="en-US" smtClean="0"/>
              <a:t>1</a:t>
            </a:fld>
            <a:endParaRPr lang="en-US" dirty="0"/>
          </a:p>
        </p:txBody>
      </p:sp>
    </p:spTree>
    <p:extLst>
      <p:ext uri="{BB962C8B-B14F-4D97-AF65-F5344CB8AC3E}">
        <p14:creationId xmlns:p14="http://schemas.microsoft.com/office/powerpoint/2010/main" val="19919278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Teaser;</a:t>
            </a:r>
            <a:r>
              <a:rPr lang="en-US" baseline="0"/>
              <a:t> this is going to be our challenge</a:t>
            </a:r>
            <a:endParaRPr lang="en-US"/>
          </a:p>
          <a:p>
            <a:r>
              <a:rPr lang="en-US"/>
              <a:t>Can</a:t>
            </a:r>
            <a:r>
              <a:rPr lang="fr-FR"/>
              <a:t>’</a:t>
            </a:r>
            <a:r>
              <a:rPr lang="en-US"/>
              <a:t>t just get</a:t>
            </a:r>
            <a:r>
              <a:rPr lang="en-US" baseline="0"/>
              <a:t> demography when dispersal limitation</a:t>
            </a:r>
          </a:p>
          <a:p>
            <a:endParaRPr lang="en-US"/>
          </a:p>
        </p:txBody>
      </p:sp>
      <p:sp>
        <p:nvSpPr>
          <p:cNvPr id="4" name="Slide Number Placeholder 3"/>
          <p:cNvSpPr>
            <a:spLocks noGrp="1"/>
          </p:cNvSpPr>
          <p:nvPr>
            <p:ph type="sldNum" sz="quarter" idx="10"/>
          </p:nvPr>
        </p:nvSpPr>
        <p:spPr/>
        <p:txBody>
          <a:bodyPr/>
          <a:lstStyle/>
          <a:p>
            <a:fld id="{5A084C09-802B-AA4D-A149-B4B9A2038697}" type="slidenum">
              <a:rPr lang="en-US"/>
              <a:t>10</a:t>
            </a:fld>
            <a:endParaRPr lang="en-US" dirty="0"/>
          </a:p>
        </p:txBody>
      </p:sp>
    </p:spTree>
    <p:extLst>
      <p:ext uri="{BB962C8B-B14F-4D97-AF65-F5344CB8AC3E}">
        <p14:creationId xmlns:p14="http://schemas.microsoft.com/office/powerpoint/2010/main" val="15513046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a:t>
            </a:r>
            <a:r>
              <a:rPr lang="en-US" b="1" baseline="0" dirty="0" smtClean="0"/>
              <a:t>I hope to convince you that because they’re based on regressions and act like matrix projection models, they’re pretty simple.</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-there are also some more complicated methods to available, such as dynamic range models, which are very appealing but require a fair amount of data and may present some technical challenges. So I want to offer options that lead to more informed distribution models but which are relatively easy to build. </a:t>
            </a:r>
          </a:p>
          <a:p>
            <a:endParaRPr lang="en-US" dirty="0"/>
          </a:p>
        </p:txBody>
      </p:sp>
      <p:sp>
        <p:nvSpPr>
          <p:cNvPr id="4" name="Slide Number Placeholder 3"/>
          <p:cNvSpPr>
            <a:spLocks noGrp="1"/>
          </p:cNvSpPr>
          <p:nvPr>
            <p:ph type="sldNum" sz="quarter" idx="10"/>
          </p:nvPr>
        </p:nvSpPr>
        <p:spPr/>
        <p:txBody>
          <a:bodyPr/>
          <a:lstStyle/>
          <a:p>
            <a:fld id="{5A084C09-802B-AA4D-A149-B4B9A2038697}" type="slidenum">
              <a:rPr lang="en-US"/>
              <a:t>11</a:t>
            </a:fld>
            <a:endParaRPr lang="en-US" dirty="0"/>
          </a:p>
        </p:txBody>
      </p:sp>
    </p:spTree>
    <p:extLst>
      <p:ext uri="{BB962C8B-B14F-4D97-AF65-F5344CB8AC3E}">
        <p14:creationId xmlns:p14="http://schemas.microsoft.com/office/powerpoint/2010/main" val="26954546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More demographic resolution</a:t>
            </a:r>
          </a:p>
          <a:p>
            <a:pPr marL="0" marR="0" indent="0" algn="l" defTabSz="457200" rtl="0" eaLnBrk="1" fontAlgn="auto" latinLnBrk="0" hangingPunct="1">
              <a:lnSpc>
                <a:spcPct val="100000"/>
              </a:lnSpc>
              <a:spcBef>
                <a:spcPts val="0"/>
              </a:spcBef>
              <a:spcAft>
                <a:spcPts val="0"/>
              </a:spcAft>
              <a:buClrTx/>
              <a:buSzTx/>
              <a:buFontTx/>
              <a:buNone/>
              <a:tabLst/>
              <a:defRPr/>
            </a:pPr>
            <a:r>
              <a:rPr lang="en-US" b="1" baseline="0" dirty="0" smtClean="0"/>
              <a:t>high resolution matrix model</a:t>
            </a:r>
            <a:endParaRPr lang="en-US" b="1" dirty="0" smtClean="0"/>
          </a:p>
          <a:p>
            <a:r>
              <a:rPr lang="en-US" b="1" dirty="0" smtClean="0"/>
              <a:t>How do</a:t>
            </a:r>
            <a:r>
              <a:rPr lang="en-US" b="1" baseline="0" dirty="0" smtClean="0"/>
              <a:t> we parameterize</a:t>
            </a:r>
          </a:p>
          <a:p>
            <a:endParaRPr lang="en-US" b="1" dirty="0" smtClean="0"/>
          </a:p>
          <a:p>
            <a:r>
              <a:rPr lang="en-US" b="0" dirty="0" smtClean="0"/>
              <a:t>If we had more data, we</a:t>
            </a:r>
            <a:r>
              <a:rPr lang="en-US" b="0" baseline="0" dirty="0" smtClean="0"/>
              <a:t> might seek a higher resoluation model to better describe differences in individuals (show how 1 column allows for more differences)</a:t>
            </a:r>
            <a:endParaRPr lang="en-US" b="0" dirty="0" smtClean="0"/>
          </a:p>
          <a:p>
            <a:r>
              <a:rPr lang="en-US" b="0" dirty="0" smtClean="0"/>
              <a:t>With even more data, we could build</a:t>
            </a:r>
            <a:r>
              <a:rPr lang="en-US" b="0" baseline="0" dirty="0" smtClean="0"/>
              <a:t> something that’s almost conituous.</a:t>
            </a:r>
            <a:endParaRPr lang="en-US" b="0" dirty="0" smtClean="0"/>
          </a:p>
          <a:p>
            <a:r>
              <a:rPr lang="en-US" b="0" dirty="0" smtClean="0"/>
              <a:t>we call this the kernel and it describes almost everything we need to know about the model</a:t>
            </a:r>
          </a:p>
          <a:p>
            <a:r>
              <a:rPr lang="en-US" b="0" dirty="0" smtClean="0"/>
              <a:t>Its mostly</a:t>
            </a:r>
            <a:r>
              <a:rPr lang="en-US" b="0" baseline="0" dirty="0" smtClean="0"/>
              <a:t> safe to think about this as a a high resolution matrix model</a:t>
            </a:r>
            <a:endParaRPr lang="en-US" b="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0" dirty="0" smtClean="0"/>
              <a:t>How </a:t>
            </a:r>
            <a:r>
              <a:rPr lang="en-US" b="0" dirty="0"/>
              <a:t>do</a:t>
            </a:r>
            <a:r>
              <a:rPr lang="en-US" b="0" baseline="0" dirty="0"/>
              <a:t> we </a:t>
            </a:r>
            <a:r>
              <a:rPr lang="en-US" b="0" baseline="0" dirty="0" smtClean="0"/>
              <a:t>parameterize, since we’re unlikely to observe a large number of individuals moving in and out of each cell? </a:t>
            </a:r>
            <a:r>
              <a:rPr lang="en-US" b="0" baseline="0" dirty="0"/>
              <a:t>With </a:t>
            </a:r>
            <a:r>
              <a:rPr lang="en-US" b="0" baseline="0" dirty="0" smtClean="0"/>
              <a:t>regressions</a:t>
            </a:r>
            <a:endParaRPr lang="en-US" b="0" dirty="0"/>
          </a:p>
        </p:txBody>
      </p:sp>
      <p:sp>
        <p:nvSpPr>
          <p:cNvPr id="4" name="Slide Number Placeholder 3"/>
          <p:cNvSpPr>
            <a:spLocks noGrp="1"/>
          </p:cNvSpPr>
          <p:nvPr>
            <p:ph type="sldNum" sz="quarter" idx="10"/>
          </p:nvPr>
        </p:nvSpPr>
        <p:spPr/>
        <p:txBody>
          <a:bodyPr/>
          <a:lstStyle/>
          <a:p>
            <a:fld id="{741D0BA4-1D49-1541-BDE8-F31CF13CF403}" type="slidenum">
              <a:t>12</a:t>
            </a:fld>
            <a:endParaRPr lang="en-US" dirty="0"/>
          </a:p>
        </p:txBody>
      </p:sp>
    </p:spTree>
    <p:extLst>
      <p:ext uri="{BB962C8B-B14F-4D97-AF65-F5344CB8AC3E}">
        <p14:creationId xmlns:p14="http://schemas.microsoft.com/office/powerpoint/2010/main" val="37194294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We’ll go in to some detail on the growth regression</a:t>
            </a:r>
            <a:endParaRPr lang="en-US" dirty="0"/>
          </a:p>
        </p:txBody>
      </p:sp>
      <p:sp>
        <p:nvSpPr>
          <p:cNvPr id="4" name="Slide Number Placeholder 3"/>
          <p:cNvSpPr>
            <a:spLocks noGrp="1"/>
          </p:cNvSpPr>
          <p:nvPr>
            <p:ph type="sldNum" sz="quarter" idx="10"/>
          </p:nvPr>
        </p:nvSpPr>
        <p:spPr/>
        <p:txBody>
          <a:bodyPr/>
          <a:lstStyle/>
          <a:p>
            <a:fld id="{741D0BA4-1D49-1541-BDE8-F31CF13CF403}" type="slidenum">
              <a:rPr lang="en-US"/>
              <a:t>13</a:t>
            </a:fld>
            <a:endParaRPr lang="en-US" dirty="0"/>
          </a:p>
        </p:txBody>
      </p:sp>
    </p:spTree>
    <p:extLst>
      <p:ext uri="{BB962C8B-B14F-4D97-AF65-F5344CB8AC3E}">
        <p14:creationId xmlns:p14="http://schemas.microsoft.com/office/powerpoint/2010/main" val="21888464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1" dirty="0" smtClean="0"/>
              <a:t>These</a:t>
            </a:r>
            <a:r>
              <a:rPr lang="en-US" b="1" baseline="0" dirty="0" smtClean="0"/>
              <a:t> are just regressions, so we can build them with environmental covariates and get different curves in different environments</a:t>
            </a:r>
          </a:p>
          <a:p>
            <a:r>
              <a:rPr lang="en-US" b="1" baseline="0" dirty="0" smtClean="0"/>
              <a:t>we can interpolate /extrapolate with these models </a:t>
            </a:r>
          </a:p>
          <a:p>
            <a:r>
              <a:rPr lang="en-US" b="1" dirty="0" smtClean="0"/>
              <a:t>Combine inference</a:t>
            </a:r>
            <a:r>
              <a:rPr lang="en-US" b="1" baseline="0" dirty="0" smtClean="0"/>
              <a:t> across populations and at unobserved locations</a:t>
            </a:r>
            <a:endParaRPr lang="en-US" b="1" dirty="0"/>
          </a:p>
        </p:txBody>
      </p:sp>
      <p:sp>
        <p:nvSpPr>
          <p:cNvPr id="4" name="Slide Number Placeholder 3"/>
          <p:cNvSpPr>
            <a:spLocks noGrp="1"/>
          </p:cNvSpPr>
          <p:nvPr>
            <p:ph type="sldNum" sz="quarter" idx="10"/>
          </p:nvPr>
        </p:nvSpPr>
        <p:spPr/>
        <p:txBody>
          <a:bodyPr/>
          <a:lstStyle/>
          <a:p>
            <a:fld id="{741D0BA4-1D49-1541-BDE8-F31CF13CF403}" type="slidenum">
              <a:rPr lang="en-US"/>
              <a:t>15</a:t>
            </a:fld>
            <a:endParaRPr lang="en-US" dirty="0"/>
          </a:p>
        </p:txBody>
      </p:sp>
    </p:spTree>
    <p:extLst>
      <p:ext uri="{BB962C8B-B14F-4D97-AF65-F5344CB8AC3E}">
        <p14:creationId xmlns:p14="http://schemas.microsoft.com/office/powerpoint/2010/main" val="21888464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1" baseline="0" dirty="0" smtClean="0"/>
              <a:t>Maps of these quantities are another, more mechanistic way of looking at habitat suitability.</a:t>
            </a:r>
            <a:endParaRPr lang="en-US" b="1"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1" dirty="0" smtClean="0"/>
              <a:t>Population growth rate</a:t>
            </a:r>
            <a:r>
              <a:rPr lang="en-US" b="1" baseline="0" dirty="0" smtClean="0"/>
              <a:t> describes recovery after disturbance, </a:t>
            </a:r>
            <a:endParaRPr lang="en-US" b="1"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1" dirty="0" err="1" smtClean="0"/>
              <a:t>Sensitivies</a:t>
            </a:r>
            <a:r>
              <a:rPr lang="en-US" b="1" dirty="0" smtClean="0"/>
              <a:t>/elasticities</a:t>
            </a:r>
            <a:r>
              <a:rPr lang="en-US" b="1" baseline="0" dirty="0" smtClean="0"/>
              <a:t> can identify the most fragile parts of the life history under climate change</a:t>
            </a:r>
          </a:p>
          <a:p>
            <a:pPr marL="0" marR="0" indent="0" algn="l" defTabSz="457200" rtl="0" eaLnBrk="1" fontAlgn="auto" latinLnBrk="0" hangingPunct="1">
              <a:lnSpc>
                <a:spcPct val="100000"/>
              </a:lnSpc>
              <a:spcBef>
                <a:spcPts val="0"/>
              </a:spcBef>
              <a:spcAft>
                <a:spcPts val="0"/>
              </a:spcAft>
              <a:buClrTx/>
              <a:buSzTx/>
              <a:buFontTx/>
              <a:buNone/>
              <a:tabLst/>
              <a:defRPr/>
            </a:pPr>
            <a:r>
              <a:rPr lang="en-US" b="1" baseline="0" dirty="0" smtClean="0"/>
              <a:t>SCALE from individual at a few locations to population patterns across a range.</a:t>
            </a:r>
          </a:p>
          <a:p>
            <a:r>
              <a:rPr lang="en-US" b="1" dirty="0"/>
              <a:t>POTENTIAL</a:t>
            </a:r>
            <a:r>
              <a:rPr lang="en-US" b="1" baseline="0" dirty="0"/>
              <a:t> DISTRIBUTIONS</a:t>
            </a:r>
            <a:endParaRPr lang="en-US" b="1" dirty="0"/>
          </a:p>
        </p:txBody>
      </p:sp>
      <p:sp>
        <p:nvSpPr>
          <p:cNvPr id="4" name="Slide Number Placeholder 3"/>
          <p:cNvSpPr>
            <a:spLocks noGrp="1"/>
          </p:cNvSpPr>
          <p:nvPr>
            <p:ph type="sldNum" sz="quarter" idx="10"/>
          </p:nvPr>
        </p:nvSpPr>
        <p:spPr/>
        <p:txBody>
          <a:bodyPr/>
          <a:lstStyle/>
          <a:p>
            <a:fld id="{5A084C09-802B-AA4D-A149-B4B9A2038697}" type="slidenum">
              <a:rPr lang="en-US" smtClean="0"/>
              <a:t>16</a:t>
            </a:fld>
            <a:endParaRPr lang="en-US" dirty="0"/>
          </a:p>
        </p:txBody>
      </p:sp>
    </p:spTree>
    <p:extLst>
      <p:ext uri="{BB962C8B-B14F-4D97-AF65-F5344CB8AC3E}">
        <p14:creationId xmlns:p14="http://schemas.microsoft.com/office/powerpoint/2010/main" val="28859784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1" dirty="0" smtClean="0"/>
              <a:t>But Challenges with environmentally stratified demographic data</a:t>
            </a:r>
          </a:p>
          <a:p>
            <a:r>
              <a:rPr lang="en-US" b="1" dirty="0" err="1" smtClean="0"/>
              <a:t>Oftne</a:t>
            </a:r>
            <a:r>
              <a:rPr lang="en-US" b="1" baseline="0" dirty="0" smtClean="0"/>
              <a:t> the case that we know about parts of the life history and its </a:t>
            </a:r>
            <a:r>
              <a:rPr lang="en-US" b="1" baseline="0" dirty="0" err="1" smtClean="0"/>
              <a:t>environmetal</a:t>
            </a:r>
            <a:r>
              <a:rPr lang="en-US" b="1" baseline="0" dirty="0" smtClean="0"/>
              <a:t> dependence</a:t>
            </a:r>
            <a:endParaRPr lang="en-US" b="1" dirty="0"/>
          </a:p>
        </p:txBody>
      </p:sp>
      <p:sp>
        <p:nvSpPr>
          <p:cNvPr id="4" name="Slide Number Placeholder 3"/>
          <p:cNvSpPr>
            <a:spLocks noGrp="1"/>
          </p:cNvSpPr>
          <p:nvPr>
            <p:ph type="sldNum" sz="quarter" idx="10"/>
          </p:nvPr>
        </p:nvSpPr>
        <p:spPr/>
        <p:txBody>
          <a:bodyPr/>
          <a:lstStyle/>
          <a:p>
            <a:fld id="{5A084C09-802B-AA4D-A149-B4B9A2038697}" type="slidenum">
              <a:rPr lang="en-US" smtClean="0"/>
              <a:t>17</a:t>
            </a:fld>
            <a:endParaRPr lang="en-US" dirty="0"/>
          </a:p>
        </p:txBody>
      </p:sp>
    </p:spTree>
    <p:extLst>
      <p:ext uri="{BB962C8B-B14F-4D97-AF65-F5344CB8AC3E}">
        <p14:creationId xmlns:p14="http://schemas.microsoft.com/office/powerpoint/2010/main" val="23311241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-relatedly, we can </a:t>
            </a:r>
            <a:r>
              <a:rPr lang="en-US" b="1" dirty="0" smtClean="0"/>
              <a:t>borrow </a:t>
            </a:r>
            <a:r>
              <a:rPr lang="en-US" b="1" dirty="0"/>
              <a:t>strength</a:t>
            </a:r>
            <a:r>
              <a:rPr lang="en-US" b="1" baseline="0" dirty="0"/>
              <a:t> across stages</a:t>
            </a:r>
          </a:p>
          <a:p>
            <a:r>
              <a:rPr lang="en-US" b="1" baseline="0" dirty="0"/>
              <a:t>- with a little knowldege of the species, often pretty clear what will happen in the middle</a:t>
            </a:r>
          </a:p>
          <a:p>
            <a:r>
              <a:rPr lang="en-US" b="1" baseline="0" dirty="0"/>
              <a:t>-less clear what should happen for larger sizes</a:t>
            </a:r>
            <a:endParaRPr lang="en-US" b="1" dirty="0"/>
          </a:p>
        </p:txBody>
      </p:sp>
      <p:sp>
        <p:nvSpPr>
          <p:cNvPr id="4" name="Slide Number Placeholder 3"/>
          <p:cNvSpPr>
            <a:spLocks noGrp="1"/>
          </p:cNvSpPr>
          <p:nvPr>
            <p:ph type="sldNum" sz="quarter" idx="10"/>
          </p:nvPr>
        </p:nvSpPr>
        <p:spPr/>
        <p:txBody>
          <a:bodyPr/>
          <a:lstStyle/>
          <a:p>
            <a:fld id="{5A084C09-802B-AA4D-A149-B4B9A2038697}" type="slidenum">
              <a:rPr lang="en-US"/>
              <a:t>19</a:t>
            </a:fld>
            <a:endParaRPr lang="en-US" dirty="0"/>
          </a:p>
        </p:txBody>
      </p:sp>
    </p:spTree>
    <p:extLst>
      <p:ext uri="{BB962C8B-B14F-4D97-AF65-F5344CB8AC3E}">
        <p14:creationId xmlns:p14="http://schemas.microsoft.com/office/powerpoint/2010/main" val="7170321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We don</a:t>
            </a:r>
            <a:r>
              <a:rPr lang="fr-FR" b="1" dirty="0" smtClean="0"/>
              <a:t>’</a:t>
            </a:r>
            <a:r>
              <a:rPr lang="en-US" b="1" dirty="0" smtClean="0"/>
              <a:t>t understand</a:t>
            </a:r>
            <a:r>
              <a:rPr lang="en-US" b="1" baseline="0" dirty="0" smtClean="0"/>
              <a:t> variability</a:t>
            </a:r>
          </a:p>
          <a:p>
            <a:r>
              <a:rPr lang="en-US" b="1" baseline="0" dirty="0" smtClean="0"/>
              <a:t>Could be light environment</a:t>
            </a:r>
          </a:p>
          <a:p>
            <a:r>
              <a:rPr lang="en-US" b="1" baseline="0" dirty="0" smtClean="0"/>
              <a:t>As long as there’s no temporal autocorrelation, otherwise we need a new state variable…</a:t>
            </a:r>
          </a:p>
          <a:p>
            <a:r>
              <a:rPr lang="en-US" b="1" baseline="0" dirty="0" smtClean="0"/>
              <a:t>Sean and I are working on incorporating time lags</a:t>
            </a:r>
            <a:endParaRPr lang="en-US" b="1" dirty="0"/>
          </a:p>
        </p:txBody>
      </p:sp>
      <p:sp>
        <p:nvSpPr>
          <p:cNvPr id="4" name="Slide Number Placeholder 3"/>
          <p:cNvSpPr>
            <a:spLocks noGrp="1"/>
          </p:cNvSpPr>
          <p:nvPr>
            <p:ph type="sldNum" sz="quarter" idx="10"/>
          </p:nvPr>
        </p:nvSpPr>
        <p:spPr/>
        <p:txBody>
          <a:bodyPr/>
          <a:lstStyle/>
          <a:p>
            <a:fld id="{5A084C09-802B-AA4D-A149-B4B9A2038697}" type="slidenum">
              <a:rPr lang="en-US"/>
              <a:t>21</a:t>
            </a:fld>
            <a:endParaRPr lang="en-US" dirty="0"/>
          </a:p>
        </p:txBody>
      </p:sp>
    </p:spTree>
    <p:extLst>
      <p:ext uri="{BB962C8B-B14F-4D97-AF65-F5344CB8AC3E}">
        <p14:creationId xmlns:p14="http://schemas.microsoft.com/office/powerpoint/2010/main" val="4207103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b="1" dirty="0" smtClean="0"/>
              <a:t>Model uncertainty correctly  + Report interval estimates -&gt;</a:t>
            </a:r>
            <a:r>
              <a:rPr lang="en-US" b="1" baseline="0" dirty="0" smtClean="0"/>
              <a:t> flexibility in piecing together data sets</a:t>
            </a:r>
            <a:endParaRPr lang="en-US" b="1"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1" baseline="0" dirty="0" smtClean="0"/>
              <a:t>-these are not huge, crazy Bayesian models, just easy little ones</a:t>
            </a:r>
          </a:p>
          <a:p>
            <a:pPr marL="0" marR="0" indent="0" algn="l" defTabSz="457200" rtl="0" eaLnBrk="1" fontAlgn="auto" latinLnBrk="0" hangingPunct="1">
              <a:lnSpc>
                <a:spcPct val="100000"/>
              </a:lnSpc>
              <a:spcBef>
                <a:spcPts val="0"/>
              </a:spcBef>
              <a:spcAft>
                <a:spcPts val="0"/>
              </a:spcAft>
              <a:buClrTx/>
              <a:buSzTx/>
              <a:buFontTx/>
              <a:buNone/>
              <a:tabLst/>
              <a:defRPr/>
            </a:pPr>
            <a:r>
              <a:rPr lang="en-US" b="1" baseline="0" dirty="0" smtClean="0"/>
              <a:t>-formulate hypotheses for missing data in terms of priors</a:t>
            </a:r>
            <a:endParaRPr lang="en-US" b="1"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0" dirty="0" smtClean="0"/>
              <a:t>-Gibbs sampling allows us to track covariance among parameters in complex models</a:t>
            </a:r>
          </a:p>
          <a:p>
            <a:pPr marL="0" marR="0" indent="0" algn="l" defTabSz="457200" rtl="0" eaLnBrk="1" fontAlgn="auto" latinLnBrk="0" hangingPunct="1">
              <a:lnSpc>
                <a:spcPct val="100000"/>
              </a:lnSpc>
              <a:spcBef>
                <a:spcPts val="0"/>
              </a:spcBef>
              <a:spcAft>
                <a:spcPts val="0"/>
              </a:spcAft>
              <a:buClrTx/>
              <a:buSzTx/>
              <a:buFontTx/>
              <a:buNone/>
              <a:tabLst/>
              <a:defRPr/>
            </a:pPr>
            <a:r>
              <a:rPr lang="en-US" b="0" dirty="0" smtClean="0"/>
              <a:t>-Choose realistic combinations of parameters for simulations</a:t>
            </a:r>
          </a:p>
          <a:p>
            <a:r>
              <a:rPr lang="en-US" b="0" baseline="0" dirty="0" smtClean="0"/>
              <a:t>-</a:t>
            </a:r>
            <a:r>
              <a:rPr lang="en-US" b="0" baseline="0" dirty="0"/>
              <a:t>Can also partition variation in lambda into the proportion due to variability and uncertainty like margaret has done </a:t>
            </a:r>
            <a:r>
              <a:rPr lang="en-US" b="0" baseline="0" dirty="0" smtClean="0"/>
              <a:t>wish Bayesian </a:t>
            </a:r>
            <a:r>
              <a:rPr lang="en-US" b="0" baseline="0" dirty="0"/>
              <a:t>matrix </a:t>
            </a:r>
            <a:r>
              <a:rPr lang="en-US" b="0" baseline="0" dirty="0" smtClean="0"/>
              <a:t>models</a:t>
            </a:r>
          </a:p>
        </p:txBody>
      </p:sp>
      <p:sp>
        <p:nvSpPr>
          <p:cNvPr id="4" name="Slide Number Placeholder 3"/>
          <p:cNvSpPr>
            <a:spLocks noGrp="1"/>
          </p:cNvSpPr>
          <p:nvPr>
            <p:ph type="sldNum" sz="quarter" idx="10"/>
          </p:nvPr>
        </p:nvSpPr>
        <p:spPr/>
        <p:txBody>
          <a:bodyPr/>
          <a:lstStyle/>
          <a:p>
            <a:fld id="{5A084C09-802B-AA4D-A149-B4B9A2038697}" type="slidenum">
              <a:rPr lang="en-US"/>
              <a:t>22</a:t>
            </a:fld>
            <a:endParaRPr lang="en-US" dirty="0"/>
          </a:p>
        </p:txBody>
      </p:sp>
    </p:spTree>
    <p:extLst>
      <p:ext uri="{BB962C8B-B14F-4D97-AF65-F5344CB8AC3E}">
        <p14:creationId xmlns:p14="http://schemas.microsoft.com/office/powerpoint/2010/main" val="25006481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Climate – drought</a:t>
            </a:r>
          </a:p>
          <a:p>
            <a:pPr marL="0" marR="0" indent="0" algn="l" defTabSz="457200" rtl="0" eaLnBrk="1" fontAlgn="auto" latinLnBrk="0" hangingPunct="1">
              <a:lnSpc>
                <a:spcPct val="100000"/>
              </a:lnSpc>
              <a:spcBef>
                <a:spcPts val="0"/>
              </a:spcBef>
              <a:spcAft>
                <a:spcPts val="0"/>
              </a:spcAft>
              <a:buClrTx/>
              <a:buSzTx/>
              <a:buFontTx/>
              <a:buNone/>
              <a:tabLst/>
              <a:defRPr/>
            </a:pPr>
            <a:endParaRPr lang="en-US" b="1"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http://</a:t>
            </a:r>
            <a:r>
              <a:rPr lang="en-US" dirty="0" err="1" smtClean="0"/>
              <a:t>www.southwestclimatechange.org</a:t>
            </a:r>
            <a:r>
              <a:rPr lang="en-US" dirty="0" smtClean="0"/>
              <a:t>/impacts/land/drought</a:t>
            </a:r>
          </a:p>
          <a:p>
            <a:pPr marL="0" marR="0" indent="0" algn="l" defTabSz="457200" rtl="0" eaLnBrk="1" fontAlgn="auto" latinLnBrk="0" hangingPunct="1">
              <a:lnSpc>
                <a:spcPct val="100000"/>
              </a:lnSpc>
              <a:spcBef>
                <a:spcPts val="0"/>
              </a:spcBef>
              <a:spcAft>
                <a:spcPts val="0"/>
              </a:spcAft>
              <a:buClrTx/>
              <a:buSzTx/>
              <a:buFontTx/>
              <a:buNone/>
              <a:tabLst/>
              <a:defRPr/>
            </a:pPr>
            <a:endParaRPr lang="en-US" b="1" dirty="0"/>
          </a:p>
        </p:txBody>
      </p:sp>
      <p:sp>
        <p:nvSpPr>
          <p:cNvPr id="4" name="Slide Number Placeholder 3"/>
          <p:cNvSpPr>
            <a:spLocks noGrp="1"/>
          </p:cNvSpPr>
          <p:nvPr>
            <p:ph type="sldNum" sz="quarter" idx="10"/>
          </p:nvPr>
        </p:nvSpPr>
        <p:spPr/>
        <p:txBody>
          <a:bodyPr/>
          <a:lstStyle/>
          <a:p>
            <a:fld id="{5A084C09-802B-AA4D-A149-B4B9A2038697}" type="slidenum">
              <a:rPr lang="en-US" smtClean="0"/>
              <a:t>2</a:t>
            </a:fld>
            <a:endParaRPr lang="en-US" dirty="0"/>
          </a:p>
        </p:txBody>
      </p:sp>
    </p:spTree>
    <p:extLst>
      <p:ext uri="{BB962C8B-B14F-4D97-AF65-F5344CB8AC3E}">
        <p14:creationId xmlns:p14="http://schemas.microsoft.com/office/powerpoint/2010/main" val="22034836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I’m going to talk about</a:t>
            </a:r>
            <a:r>
              <a:rPr lang="en-US" b="1" baseline="0" dirty="0" smtClean="0"/>
              <a:t> a set of methods for incorporating demography into range models</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Why distribution modelers should become demographers</a:t>
            </a:r>
          </a:p>
          <a:p>
            <a:endParaRPr lang="en-US" b="1" dirty="0"/>
          </a:p>
        </p:txBody>
      </p:sp>
      <p:sp>
        <p:nvSpPr>
          <p:cNvPr id="4" name="Slide Number Placeholder 3"/>
          <p:cNvSpPr>
            <a:spLocks noGrp="1"/>
          </p:cNvSpPr>
          <p:nvPr>
            <p:ph type="sldNum" sz="quarter" idx="10"/>
          </p:nvPr>
        </p:nvSpPr>
        <p:spPr/>
        <p:txBody>
          <a:bodyPr/>
          <a:lstStyle/>
          <a:p>
            <a:fld id="{5A084C09-802B-AA4D-A149-B4B9A2038697}" type="slidenum">
              <a:rPr lang="en-US" smtClean="0"/>
              <a:t>23</a:t>
            </a:fld>
            <a:endParaRPr lang="en-US" dirty="0"/>
          </a:p>
        </p:txBody>
      </p:sp>
    </p:spTree>
    <p:extLst>
      <p:ext uri="{BB962C8B-B14F-4D97-AF65-F5344CB8AC3E}">
        <p14:creationId xmlns:p14="http://schemas.microsoft.com/office/powerpoint/2010/main" val="199192780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1" baseline="0" dirty="0" smtClean="0"/>
          </a:p>
          <a:p>
            <a:endParaRPr lang="en-US" dirty="0"/>
          </a:p>
        </p:txBody>
      </p:sp>
      <p:sp>
        <p:nvSpPr>
          <p:cNvPr id="4" name="Slide Number Placeholder 3"/>
          <p:cNvSpPr>
            <a:spLocks noGrp="1"/>
          </p:cNvSpPr>
          <p:nvPr>
            <p:ph type="sldNum" sz="quarter" idx="10"/>
          </p:nvPr>
        </p:nvSpPr>
        <p:spPr/>
        <p:txBody>
          <a:bodyPr/>
          <a:lstStyle/>
          <a:p>
            <a:fld id="{EAB5F138-CEF2-3540-8242-65D6EBBB25CF}" type="slidenum">
              <a:rPr lang="en-US" smtClean="0"/>
              <a:pPr/>
              <a:t>24</a:t>
            </a:fld>
            <a:endParaRPr lang="en-US" dirty="0"/>
          </a:p>
        </p:txBody>
      </p:sp>
    </p:spTree>
    <p:extLst>
      <p:ext uri="{BB962C8B-B14F-4D97-AF65-F5344CB8AC3E}">
        <p14:creationId xmlns:p14="http://schemas.microsoft.com/office/powerpoint/2010/main" val="16371502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 </a:t>
            </a:r>
            <a:r>
              <a:rPr lang="en-US" baseline="0" dirty="0" smtClean="0"/>
              <a:t>too many other processes?</a:t>
            </a:r>
            <a:endParaRPr lang="en-US" dirty="0" smtClean="0"/>
          </a:p>
          <a:p>
            <a:r>
              <a:rPr lang="en-US" dirty="0" smtClean="0"/>
              <a:t>2. Future</a:t>
            </a:r>
          </a:p>
          <a:p>
            <a:r>
              <a:rPr lang="en-US" dirty="0" smtClean="0"/>
              <a:t>3.Management</a:t>
            </a:r>
          </a:p>
          <a:p>
            <a:r>
              <a:rPr lang="en-US" dirty="0" smtClean="0"/>
              <a:t>4. regionally specific management. Ecotypic variation</a:t>
            </a:r>
            <a:endParaRPr lang="en-US" dirty="0"/>
          </a:p>
        </p:txBody>
      </p:sp>
      <p:sp>
        <p:nvSpPr>
          <p:cNvPr id="4" name="Slide Number Placeholder 3"/>
          <p:cNvSpPr>
            <a:spLocks noGrp="1"/>
          </p:cNvSpPr>
          <p:nvPr>
            <p:ph type="sldNum" sz="quarter" idx="10"/>
          </p:nvPr>
        </p:nvSpPr>
        <p:spPr/>
        <p:txBody>
          <a:bodyPr/>
          <a:lstStyle/>
          <a:p>
            <a:fld id="{5A084C09-802B-AA4D-A149-B4B9A2038697}" type="slidenum">
              <a:rPr lang="en-US" smtClean="0"/>
              <a:t>25</a:t>
            </a:fld>
            <a:endParaRPr lang="en-US" dirty="0"/>
          </a:p>
        </p:txBody>
      </p:sp>
    </p:spTree>
    <p:extLst>
      <p:ext uri="{BB962C8B-B14F-4D97-AF65-F5344CB8AC3E}">
        <p14:creationId xmlns:p14="http://schemas.microsoft.com/office/powerpoint/2010/main" val="9703750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b="1" baseline="0" dirty="0"/>
          </a:p>
          <a:p>
            <a:pPr marL="0" marR="0" indent="0" algn="l" defTabSz="457200" rtl="0" eaLnBrk="1" fontAlgn="auto" latinLnBrk="0" hangingPunct="1">
              <a:lnSpc>
                <a:spcPct val="100000"/>
              </a:lnSpc>
              <a:spcBef>
                <a:spcPts val="0"/>
              </a:spcBef>
              <a:spcAft>
                <a:spcPts val="0"/>
              </a:spcAft>
              <a:buClrTx/>
              <a:buSzTx/>
              <a:buFontTx/>
              <a:buNone/>
              <a:tabLst/>
              <a:defRPr/>
            </a:pPr>
            <a:endParaRPr lang="en-US" b="0" baseline="0" dirty="0"/>
          </a:p>
        </p:txBody>
      </p:sp>
      <p:sp>
        <p:nvSpPr>
          <p:cNvPr id="4" name="Slide Number Placeholder 3"/>
          <p:cNvSpPr>
            <a:spLocks noGrp="1"/>
          </p:cNvSpPr>
          <p:nvPr>
            <p:ph type="sldNum" sz="quarter" idx="10"/>
          </p:nvPr>
        </p:nvSpPr>
        <p:spPr/>
        <p:txBody>
          <a:bodyPr/>
          <a:lstStyle/>
          <a:p>
            <a:fld id="{EAB5F138-CEF2-3540-8242-65D6EBBB25CF}" type="slidenum">
              <a:rPr lang="en-US" smtClean="0"/>
              <a:pPr/>
              <a:t>26</a:t>
            </a:fld>
            <a:endParaRPr lang="en-US" dirty="0"/>
          </a:p>
        </p:txBody>
      </p:sp>
    </p:spTree>
    <p:extLst>
      <p:ext uri="{BB962C8B-B14F-4D97-AF65-F5344CB8AC3E}">
        <p14:creationId xmlns:p14="http://schemas.microsoft.com/office/powerpoint/2010/main" val="187812356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b="1"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b="0" baseline="0" dirty="0" err="1" smtClean="0"/>
              <a:t>best.var</a:t>
            </a:r>
            <a:r>
              <a:rPr lang="en-US" b="0" baseline="0" dirty="0" smtClean="0"/>
              <a:t>=c('max01','min07','map','rainconc','smdwin','ph1','fert4','text1')</a:t>
            </a:r>
          </a:p>
          <a:p>
            <a:pPr marL="0" marR="0" indent="0" algn="l" defTabSz="457200" rtl="0" eaLnBrk="1" fontAlgn="auto" latinLnBrk="0" hangingPunct="1">
              <a:lnSpc>
                <a:spcPct val="100000"/>
              </a:lnSpc>
              <a:spcBef>
                <a:spcPts val="0"/>
              </a:spcBef>
              <a:spcAft>
                <a:spcPts val="0"/>
              </a:spcAft>
              <a:buClrTx/>
              <a:buSzTx/>
              <a:buFontTx/>
              <a:buNone/>
              <a:tabLst/>
              <a:defRPr/>
            </a:pPr>
            <a:endParaRPr lang="en-US" b="0" baseline="0" dirty="0"/>
          </a:p>
        </p:txBody>
      </p:sp>
      <p:sp>
        <p:nvSpPr>
          <p:cNvPr id="4" name="Slide Number Placeholder 3"/>
          <p:cNvSpPr>
            <a:spLocks noGrp="1"/>
          </p:cNvSpPr>
          <p:nvPr>
            <p:ph type="sldNum" sz="quarter" idx="10"/>
          </p:nvPr>
        </p:nvSpPr>
        <p:spPr/>
        <p:txBody>
          <a:bodyPr/>
          <a:lstStyle/>
          <a:p>
            <a:fld id="{EAB5F138-CEF2-3540-8242-65D6EBBB25CF}" type="slidenum">
              <a:rPr lang="en-US" smtClean="0"/>
              <a:pPr/>
              <a:t>27</a:t>
            </a:fld>
            <a:endParaRPr lang="en-US" dirty="0"/>
          </a:p>
        </p:txBody>
      </p:sp>
    </p:spTree>
    <p:extLst>
      <p:ext uri="{BB962C8B-B14F-4D97-AF65-F5344CB8AC3E}">
        <p14:creationId xmlns:p14="http://schemas.microsoft.com/office/powerpoint/2010/main" val="190811334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baseline="0" dirty="0" smtClean="0"/>
              <a:t>We</a:t>
            </a:r>
            <a:r>
              <a:rPr lang="fr-FR" b="1" baseline="0" dirty="0" smtClean="0"/>
              <a:t>’</a:t>
            </a:r>
            <a:r>
              <a:rPr lang="en-US" b="1" baseline="0" dirty="0" smtClean="0"/>
              <a:t>re not talking about these variables, just what they are </a:t>
            </a:r>
          </a:p>
          <a:p>
            <a:r>
              <a:rPr lang="en-US" b="1" baseline="0" dirty="0" smtClean="0"/>
              <a:t>Used stepwise DIC variable selection</a:t>
            </a:r>
            <a:endParaRPr lang="en-US" b="1" dirty="0" smtClean="0"/>
          </a:p>
          <a:p>
            <a:r>
              <a:rPr lang="en-US" b="1" dirty="0" err="1" smtClean="0"/>
              <a:t>Avg</a:t>
            </a:r>
            <a:r>
              <a:rPr lang="en-US" b="1" dirty="0" smtClean="0"/>
              <a:t> growth after disturbance</a:t>
            </a:r>
            <a:r>
              <a:rPr lang="en-US" b="1" baseline="0" dirty="0" smtClean="0"/>
              <a:t> (growth increment)</a:t>
            </a:r>
          </a:p>
        </p:txBody>
      </p:sp>
      <p:sp>
        <p:nvSpPr>
          <p:cNvPr id="4" name="Slide Number Placeholder 3"/>
          <p:cNvSpPr>
            <a:spLocks noGrp="1"/>
          </p:cNvSpPr>
          <p:nvPr>
            <p:ph type="sldNum" sz="quarter" idx="10"/>
          </p:nvPr>
        </p:nvSpPr>
        <p:spPr/>
        <p:txBody>
          <a:bodyPr/>
          <a:lstStyle/>
          <a:p>
            <a:fld id="{5A084C09-802B-AA4D-A149-B4B9A2038697}" type="slidenum">
              <a:rPr lang="en-US" smtClean="0"/>
              <a:t>28</a:t>
            </a:fld>
            <a:endParaRPr lang="en-US" dirty="0"/>
          </a:p>
        </p:txBody>
      </p:sp>
    </p:spTree>
    <p:extLst>
      <p:ext uri="{BB962C8B-B14F-4D97-AF65-F5344CB8AC3E}">
        <p14:creationId xmlns:p14="http://schemas.microsoft.com/office/powerpoint/2010/main" val="323580139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baseline="0" dirty="0" err="1" smtClean="0"/>
              <a:t>Surival</a:t>
            </a:r>
            <a:r>
              <a:rPr lang="en-US" b="1" baseline="0" dirty="0" smtClean="0"/>
              <a:t> – parent seedling ratios where we impute the number of </a:t>
            </a:r>
            <a:r>
              <a:rPr lang="en-US" b="1" baseline="0" dirty="0" err="1" smtClean="0"/>
              <a:t>germinatns</a:t>
            </a:r>
            <a:r>
              <a:rPr lang="en-US" b="1" baseline="0" dirty="0" smtClean="0"/>
              <a:t> and adult mortality transects where we impute size from age. I can talk more about this if </a:t>
            </a:r>
            <a:r>
              <a:rPr lang="en-US" b="1" baseline="0" dirty="0" err="1" smtClean="0"/>
              <a:t>anyoen</a:t>
            </a:r>
            <a:r>
              <a:rPr lang="en-US" b="1" baseline="0" dirty="0" smtClean="0"/>
              <a:t> is interested.</a:t>
            </a:r>
          </a:p>
        </p:txBody>
      </p:sp>
      <p:sp>
        <p:nvSpPr>
          <p:cNvPr id="4" name="Slide Number Placeholder 3"/>
          <p:cNvSpPr>
            <a:spLocks noGrp="1"/>
          </p:cNvSpPr>
          <p:nvPr>
            <p:ph type="sldNum" sz="quarter" idx="10"/>
          </p:nvPr>
        </p:nvSpPr>
        <p:spPr/>
        <p:txBody>
          <a:bodyPr/>
          <a:lstStyle/>
          <a:p>
            <a:fld id="{5A084C09-802B-AA4D-A149-B4B9A2038697}" type="slidenum">
              <a:rPr lang="en-US" smtClean="0"/>
              <a:t>29</a:t>
            </a:fld>
            <a:endParaRPr lang="en-US" dirty="0"/>
          </a:p>
        </p:txBody>
      </p:sp>
    </p:spTree>
    <p:extLst>
      <p:ext uri="{BB962C8B-B14F-4D97-AF65-F5344CB8AC3E}">
        <p14:creationId xmlns:p14="http://schemas.microsoft.com/office/powerpoint/2010/main" val="323580139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1" baseline="0" dirty="0" smtClean="0"/>
              <a:t>some we </a:t>
            </a:r>
            <a:r>
              <a:rPr lang="en-US" b="1" baseline="0" dirty="0" err="1" smtClean="0"/>
              <a:t>dont</a:t>
            </a:r>
            <a:r>
              <a:rPr lang="en-US" b="1" baseline="0" dirty="0" smtClean="0"/>
              <a:t> model as a function of </a:t>
            </a:r>
            <a:r>
              <a:rPr lang="en-US" b="1" baseline="0" dirty="0" err="1" smtClean="0"/>
              <a:t>env</a:t>
            </a:r>
            <a:r>
              <a:rPr lang="en-US" b="1" baseline="0" dirty="0" smtClean="0"/>
              <a:t> because we don't know about </a:t>
            </a:r>
            <a:r>
              <a:rPr lang="en-US" b="1" baseline="0" dirty="0" err="1" smtClean="0"/>
              <a:t>thier</a:t>
            </a:r>
            <a:r>
              <a:rPr lang="en-US" b="1" baseline="0" dirty="0" smtClean="0"/>
              <a:t> differences</a:t>
            </a:r>
          </a:p>
          <a:p>
            <a:r>
              <a:rPr lang="en-US" b="1" baseline="0" dirty="0" smtClean="0"/>
              <a:t>Germination was a bit of </a:t>
            </a:r>
            <a:r>
              <a:rPr lang="en-US" b="1" baseline="0" dirty="0" err="1" smtClean="0"/>
              <a:t>complicatate</a:t>
            </a:r>
            <a:r>
              <a:rPr lang="en-US" b="1" baseline="0" dirty="0" smtClean="0"/>
              <a:t> model where we </a:t>
            </a:r>
            <a:r>
              <a:rPr lang="en-US" b="1" baseline="0" dirty="0" err="1" smtClean="0"/>
              <a:t>imput</a:t>
            </a:r>
            <a:r>
              <a:rPr lang="en-US" b="1" baseline="0" dirty="0" smtClean="0"/>
              <a:t> the number of seeds based on parent size for site 1 year after burn.  </a:t>
            </a:r>
          </a:p>
          <a:p>
            <a:pPr marL="0" marR="0" indent="0" algn="l" defTabSz="457200" rtl="0" eaLnBrk="1" fontAlgn="auto" latinLnBrk="0" hangingPunct="1">
              <a:lnSpc>
                <a:spcPct val="100000"/>
              </a:lnSpc>
              <a:spcBef>
                <a:spcPts val="0"/>
              </a:spcBef>
              <a:spcAft>
                <a:spcPts val="0"/>
              </a:spcAft>
              <a:buClrTx/>
              <a:buSzTx/>
              <a:buFontTx/>
              <a:buNone/>
              <a:tabLst/>
              <a:defRPr/>
            </a:pPr>
            <a:r>
              <a:rPr lang="en-US" b="1" dirty="0" smtClean="0"/>
              <a:t>All of these measurements</a:t>
            </a:r>
            <a:r>
              <a:rPr lang="en-US" b="1" baseline="0" dirty="0" smtClean="0"/>
              <a:t> were made with a single visit. Plenty of problems, but helps us to ask lots of better questions and get an idea of what new data we need to collect to refine distribution and understanding</a:t>
            </a:r>
          </a:p>
          <a:p>
            <a:endParaRPr lang="en-US" b="1" baseline="0" dirty="0" smtClean="0"/>
          </a:p>
        </p:txBody>
      </p:sp>
      <p:sp>
        <p:nvSpPr>
          <p:cNvPr id="4" name="Slide Number Placeholder 3"/>
          <p:cNvSpPr>
            <a:spLocks noGrp="1"/>
          </p:cNvSpPr>
          <p:nvPr>
            <p:ph type="sldNum" sz="quarter" idx="10"/>
          </p:nvPr>
        </p:nvSpPr>
        <p:spPr/>
        <p:txBody>
          <a:bodyPr/>
          <a:lstStyle/>
          <a:p>
            <a:fld id="{5A084C09-802B-AA4D-A149-B4B9A2038697}" type="slidenum">
              <a:rPr lang="en-US" smtClean="0"/>
              <a:t>30</a:t>
            </a:fld>
            <a:endParaRPr lang="en-US" dirty="0"/>
          </a:p>
        </p:txBody>
      </p:sp>
    </p:spTree>
    <p:extLst>
      <p:ext uri="{BB962C8B-B14F-4D97-AF65-F5344CB8AC3E}">
        <p14:creationId xmlns:p14="http://schemas.microsoft.com/office/powerpoint/2010/main" val="323580139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1" baseline="0" dirty="0" smtClean="0"/>
              <a:t>We can interpret these response curves just like we interpret response curves for occurrence models, but with the </a:t>
            </a:r>
            <a:r>
              <a:rPr lang="en-US" b="1" baseline="0" dirty="0" err="1" smtClean="0"/>
              <a:t>advatange</a:t>
            </a:r>
            <a:r>
              <a:rPr lang="en-US" b="1" baseline="0" dirty="0" smtClean="0"/>
              <a:t> that we’re focusing on a single demographic process. This makes extrapolation</a:t>
            </a:r>
          </a:p>
          <a:p>
            <a:pPr marL="0" marR="0" indent="0" algn="l" defTabSz="457200" rtl="0" eaLnBrk="1" fontAlgn="auto" latinLnBrk="0" hangingPunct="1">
              <a:lnSpc>
                <a:spcPct val="100000"/>
              </a:lnSpc>
              <a:spcBef>
                <a:spcPts val="0"/>
              </a:spcBef>
              <a:spcAft>
                <a:spcPts val="0"/>
              </a:spcAft>
              <a:buClrTx/>
              <a:buSzTx/>
              <a:buFontTx/>
              <a:buNone/>
              <a:tabLst/>
              <a:defRPr/>
            </a:pPr>
            <a:r>
              <a:rPr lang="en-US" b="1" baseline="0" dirty="0" smtClean="0"/>
              <a:t>You could at least do an experiment with this.</a:t>
            </a:r>
          </a:p>
          <a:p>
            <a:pPr marL="0" marR="0" indent="0" algn="l" defTabSz="457200" rtl="0" eaLnBrk="1" fontAlgn="auto" latinLnBrk="0" hangingPunct="1">
              <a:lnSpc>
                <a:spcPct val="100000"/>
              </a:lnSpc>
              <a:spcBef>
                <a:spcPts val="0"/>
              </a:spcBef>
              <a:spcAft>
                <a:spcPts val="0"/>
              </a:spcAft>
              <a:buClrTx/>
              <a:buSzTx/>
              <a:buFontTx/>
              <a:buNone/>
              <a:tabLst/>
              <a:defRPr/>
            </a:pPr>
            <a:r>
              <a:rPr lang="en-US" b="0" baseline="0" dirty="0" smtClean="0"/>
              <a:t>A size^2 term ensures that we don’t predict a ridiculous number of </a:t>
            </a:r>
            <a:r>
              <a:rPr lang="en-US" b="0" baseline="0" dirty="0" err="1" smtClean="0"/>
              <a:t>seedheads</a:t>
            </a:r>
            <a:r>
              <a:rPr lang="en-US" b="0" baseline="0" dirty="0" smtClean="0"/>
              <a:t> for the largest individuals (the largest had 110)</a:t>
            </a:r>
          </a:p>
          <a:p>
            <a:pPr marL="0" marR="0" indent="0" algn="l" defTabSz="457200" rtl="0" eaLnBrk="1" fontAlgn="auto" latinLnBrk="0" hangingPunct="1">
              <a:lnSpc>
                <a:spcPct val="100000"/>
              </a:lnSpc>
              <a:spcBef>
                <a:spcPts val="0"/>
              </a:spcBef>
              <a:spcAft>
                <a:spcPts val="0"/>
              </a:spcAft>
              <a:buClrTx/>
              <a:buSzTx/>
              <a:buFontTx/>
              <a:buNone/>
              <a:tabLst/>
              <a:defRPr/>
            </a:pPr>
            <a:r>
              <a:rPr lang="en-US" b="0" baseline="0" dirty="0" smtClean="0"/>
              <a:t>We don’t have to worry about what goes for individuals&gt;size 5 because they don’t survive that long.</a:t>
            </a:r>
          </a:p>
        </p:txBody>
      </p:sp>
      <p:sp>
        <p:nvSpPr>
          <p:cNvPr id="4" name="Slide Number Placeholder 3"/>
          <p:cNvSpPr>
            <a:spLocks noGrp="1"/>
          </p:cNvSpPr>
          <p:nvPr>
            <p:ph type="sldNum" sz="quarter" idx="10"/>
          </p:nvPr>
        </p:nvSpPr>
        <p:spPr/>
        <p:txBody>
          <a:bodyPr/>
          <a:lstStyle/>
          <a:p>
            <a:fld id="{5A084C09-802B-AA4D-A149-B4B9A2038697}" type="slidenum">
              <a:rPr lang="en-US" smtClean="0"/>
              <a:t>31</a:t>
            </a:fld>
            <a:endParaRPr lang="en-US" dirty="0"/>
          </a:p>
        </p:txBody>
      </p:sp>
    </p:spTree>
    <p:extLst>
      <p:ext uri="{BB962C8B-B14F-4D97-AF65-F5344CB8AC3E}">
        <p14:creationId xmlns:p14="http://schemas.microsoft.com/office/powerpoint/2010/main" val="247265189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1" dirty="0" smtClean="0"/>
              <a:t>-requires some creativity</a:t>
            </a:r>
            <a:r>
              <a:rPr lang="en-US" b="1" baseline="0" dirty="0" smtClean="0"/>
              <a:t> to stich together data sets from different places to get these results</a:t>
            </a:r>
          </a:p>
          <a:p>
            <a:pPr marL="0" marR="0" indent="0" algn="l" defTabSz="457200" rtl="0" eaLnBrk="1" fontAlgn="auto" latinLnBrk="0" hangingPunct="1">
              <a:lnSpc>
                <a:spcPct val="100000"/>
              </a:lnSpc>
              <a:spcBef>
                <a:spcPts val="0"/>
              </a:spcBef>
              <a:spcAft>
                <a:spcPts val="0"/>
              </a:spcAft>
              <a:buClrTx/>
              <a:buSzTx/>
              <a:buFontTx/>
              <a:buNone/>
              <a:tabLst/>
              <a:defRPr/>
            </a:pPr>
            <a:r>
              <a:rPr lang="en-US" b="1" baseline="0" dirty="0" smtClean="0"/>
              <a:t>This is a great data set, but still falls short when we try to answer cutting edge questions. Here’s how we get more out of it</a:t>
            </a:r>
          </a:p>
          <a:p>
            <a:pPr marL="0" marR="0" indent="0" algn="l" defTabSz="457200" rtl="0" eaLnBrk="1" fontAlgn="auto" latinLnBrk="0" hangingPunct="1">
              <a:lnSpc>
                <a:spcPct val="100000"/>
              </a:lnSpc>
              <a:spcBef>
                <a:spcPts val="0"/>
              </a:spcBef>
              <a:spcAft>
                <a:spcPts val="0"/>
              </a:spcAft>
              <a:buClrTx/>
              <a:buSzTx/>
              <a:buFontTx/>
              <a:buNone/>
              <a:tabLst/>
              <a:defRPr/>
            </a:pPr>
            <a:r>
              <a:rPr lang="en-US" b="1" baseline="0" dirty="0" smtClean="0"/>
              <a:t>Stich 2 models</a:t>
            </a:r>
          </a:p>
          <a:p>
            <a:pPr marL="0" marR="0" indent="0" algn="l" defTabSz="457200" rtl="0" eaLnBrk="1" fontAlgn="auto" latinLnBrk="0" hangingPunct="1">
              <a:lnSpc>
                <a:spcPct val="100000"/>
              </a:lnSpc>
              <a:spcBef>
                <a:spcPts val="0"/>
              </a:spcBef>
              <a:spcAft>
                <a:spcPts val="0"/>
              </a:spcAft>
              <a:buClrTx/>
              <a:buSzTx/>
              <a:buFontTx/>
              <a:buNone/>
              <a:tabLst/>
              <a:defRPr/>
            </a:pPr>
            <a:r>
              <a:rPr lang="en-US" b="1" baseline="0" dirty="0" smtClean="0"/>
              <a:t>We imputed parent size, seed production, and simulated survival</a:t>
            </a:r>
          </a:p>
          <a:p>
            <a:pPr marL="0" marR="0" indent="0" algn="l" defTabSz="457200" rtl="0" eaLnBrk="1" fontAlgn="auto" latinLnBrk="0" hangingPunct="1">
              <a:lnSpc>
                <a:spcPct val="100000"/>
              </a:lnSpc>
              <a:spcBef>
                <a:spcPts val="0"/>
              </a:spcBef>
              <a:spcAft>
                <a:spcPts val="0"/>
              </a:spcAft>
              <a:buClrTx/>
              <a:buSzTx/>
              <a:buFontTx/>
              <a:buNone/>
              <a:tabLst/>
              <a:defRPr/>
            </a:pPr>
            <a:endParaRPr lang="en-US" b="1"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b="1"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0" baseline="0" dirty="0" smtClean="0"/>
              <a:t>Felxibility comes from modeling a handful of interactions between size and environment. </a:t>
            </a:r>
          </a:p>
          <a:p>
            <a:pPr marL="0" marR="0" indent="0" algn="l" defTabSz="457200" rtl="0" eaLnBrk="1" fontAlgn="auto" latinLnBrk="0" hangingPunct="1">
              <a:lnSpc>
                <a:spcPct val="100000"/>
              </a:lnSpc>
              <a:spcBef>
                <a:spcPts val="0"/>
              </a:spcBef>
              <a:spcAft>
                <a:spcPts val="0"/>
              </a:spcAft>
              <a:buClrTx/>
              <a:buSzTx/>
              <a:buFontTx/>
              <a:buNone/>
              <a:tabLst/>
              <a:defRPr/>
            </a:pPr>
            <a:r>
              <a:rPr lang="en-US" b="0" baseline="0" dirty="0" smtClean="0"/>
              <a:t>A size^2 term ensures that we don’t predict a ridiculous number of seedheads for the largest individuals (the largest had 110)</a:t>
            </a:r>
          </a:p>
          <a:p>
            <a:pPr marL="0" marR="0" indent="0" algn="l" defTabSz="457200" rtl="0" eaLnBrk="1" fontAlgn="auto" latinLnBrk="0" hangingPunct="1">
              <a:lnSpc>
                <a:spcPct val="100000"/>
              </a:lnSpc>
              <a:spcBef>
                <a:spcPts val="0"/>
              </a:spcBef>
              <a:spcAft>
                <a:spcPts val="0"/>
              </a:spcAft>
              <a:buClrTx/>
              <a:buSzTx/>
              <a:buFontTx/>
              <a:buNone/>
              <a:tabLst/>
              <a:defRPr/>
            </a:pPr>
            <a:r>
              <a:rPr lang="en-US" b="0" baseline="0" dirty="0" smtClean="0"/>
              <a:t>We don’t have to worry about what goes for individuals&gt;size 5 because they don’t survive that long.</a:t>
            </a:r>
          </a:p>
        </p:txBody>
      </p:sp>
      <p:sp>
        <p:nvSpPr>
          <p:cNvPr id="4" name="Slide Number Placeholder 3"/>
          <p:cNvSpPr>
            <a:spLocks noGrp="1"/>
          </p:cNvSpPr>
          <p:nvPr>
            <p:ph type="sldNum" sz="quarter" idx="10"/>
          </p:nvPr>
        </p:nvSpPr>
        <p:spPr/>
        <p:txBody>
          <a:bodyPr/>
          <a:lstStyle/>
          <a:p>
            <a:fld id="{5A084C09-802B-AA4D-A149-B4B9A2038697}" type="slidenum">
              <a:rPr lang="en-US" smtClean="0"/>
              <a:t>32</a:t>
            </a:fld>
            <a:endParaRPr lang="en-US" dirty="0"/>
          </a:p>
        </p:txBody>
      </p:sp>
    </p:spTree>
    <p:extLst>
      <p:ext uri="{BB962C8B-B14F-4D97-AF65-F5344CB8AC3E}">
        <p14:creationId xmlns:p14="http://schemas.microsoft.com/office/powerpoint/2010/main" val="24726518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Disturbance</a:t>
            </a:r>
          </a:p>
          <a:p>
            <a:r>
              <a:rPr lang="en-US" b="1" dirty="0" smtClean="0"/>
              <a:t>Invasion</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http://</a:t>
            </a:r>
            <a:r>
              <a:rPr lang="en-US" dirty="0" err="1" smtClean="0"/>
              <a:t>www.southwestclimatechange.org</a:t>
            </a:r>
            <a:r>
              <a:rPr lang="en-US" dirty="0" smtClean="0"/>
              <a:t>/impacts/land/drought</a:t>
            </a:r>
            <a:endParaRPr lang="en-US" dirty="0"/>
          </a:p>
        </p:txBody>
      </p:sp>
      <p:sp>
        <p:nvSpPr>
          <p:cNvPr id="4" name="Slide Number Placeholder 3"/>
          <p:cNvSpPr>
            <a:spLocks noGrp="1"/>
          </p:cNvSpPr>
          <p:nvPr>
            <p:ph type="sldNum" sz="quarter" idx="10"/>
          </p:nvPr>
        </p:nvSpPr>
        <p:spPr/>
        <p:txBody>
          <a:bodyPr/>
          <a:lstStyle/>
          <a:p>
            <a:fld id="{5A084C09-802B-AA4D-A149-B4B9A2038697}" type="slidenum">
              <a:rPr lang="en-US" smtClean="0"/>
              <a:t>3</a:t>
            </a:fld>
            <a:endParaRPr lang="en-US" dirty="0"/>
          </a:p>
        </p:txBody>
      </p:sp>
    </p:spTree>
    <p:extLst>
      <p:ext uri="{BB962C8B-B14F-4D97-AF65-F5344CB8AC3E}">
        <p14:creationId xmlns:p14="http://schemas.microsoft.com/office/powerpoint/2010/main" val="220348362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Impute</a:t>
            </a:r>
            <a:r>
              <a:rPr lang="en-US" b="1" baseline="0" dirty="0" smtClean="0"/>
              <a:t> the seedlng survival based on parent-seedling data, growth and fecundity models</a:t>
            </a:r>
            <a:endParaRPr lang="en-US" b="1" dirty="0" smtClean="0"/>
          </a:p>
          <a:p>
            <a:r>
              <a:rPr lang="en-US" dirty="0" smtClean="0"/>
              <a:t>Seedhead</a:t>
            </a:r>
            <a:r>
              <a:rPr lang="en-US" baseline="0" dirty="0" smtClean="0"/>
              <a:t> diff than growth/ </a:t>
            </a:r>
            <a:r>
              <a:rPr lang="en-US" baseline="0" dirty="0" err="1" smtClean="0"/>
              <a:t>surv</a:t>
            </a:r>
          </a:p>
          <a:p>
            <a:endParaRPr lang="en-US" dirty="0"/>
          </a:p>
        </p:txBody>
      </p:sp>
      <p:sp>
        <p:nvSpPr>
          <p:cNvPr id="4" name="Slide Number Placeholder 3"/>
          <p:cNvSpPr>
            <a:spLocks noGrp="1"/>
          </p:cNvSpPr>
          <p:nvPr>
            <p:ph type="sldNum" sz="quarter" idx="10"/>
          </p:nvPr>
        </p:nvSpPr>
        <p:spPr/>
        <p:txBody>
          <a:bodyPr/>
          <a:lstStyle/>
          <a:p>
            <a:fld id="{5A084C09-802B-AA4D-A149-B4B9A2038697}" type="slidenum">
              <a:rPr lang="en-US" smtClean="0"/>
              <a:t>33</a:t>
            </a:fld>
            <a:endParaRPr lang="en-US" dirty="0"/>
          </a:p>
        </p:txBody>
      </p:sp>
    </p:spTree>
    <p:extLst>
      <p:ext uri="{BB962C8B-B14F-4D97-AF65-F5344CB8AC3E}">
        <p14:creationId xmlns:p14="http://schemas.microsoft.com/office/powerpoint/2010/main" val="380759831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Extrapolation</a:t>
            </a:r>
            <a:r>
              <a:rPr lang="en-US" b="1" baseline="0" dirty="0" smtClean="0"/>
              <a:t> in the eastern part of the range</a:t>
            </a:r>
            <a:endParaRPr lang="en-US" b="1" dirty="0"/>
          </a:p>
        </p:txBody>
      </p:sp>
      <p:sp>
        <p:nvSpPr>
          <p:cNvPr id="4" name="Slide Number Placeholder 3"/>
          <p:cNvSpPr>
            <a:spLocks noGrp="1"/>
          </p:cNvSpPr>
          <p:nvPr>
            <p:ph type="sldNum" sz="quarter" idx="10"/>
          </p:nvPr>
        </p:nvSpPr>
        <p:spPr/>
        <p:txBody>
          <a:bodyPr/>
          <a:lstStyle/>
          <a:p>
            <a:fld id="{5A084C09-802B-AA4D-A149-B4B9A2038697}" type="slidenum">
              <a:rPr lang="en-US" smtClean="0"/>
              <a:t>34</a:t>
            </a:fld>
            <a:endParaRPr lang="en-US" dirty="0"/>
          </a:p>
        </p:txBody>
      </p:sp>
    </p:spTree>
    <p:extLst>
      <p:ext uri="{BB962C8B-B14F-4D97-AF65-F5344CB8AC3E}">
        <p14:creationId xmlns:p14="http://schemas.microsoft.com/office/powerpoint/2010/main" val="354013392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Smdwin</a:t>
            </a:r>
            <a:r>
              <a:rPr lang="en-US" b="1" baseline="0" dirty="0" smtClean="0"/>
              <a:t> dips in the northeast affecting survival and </a:t>
            </a:r>
            <a:r>
              <a:rPr lang="en-US" b="1" baseline="0" dirty="0" err="1" smtClean="0"/>
              <a:t>january</a:t>
            </a:r>
            <a:r>
              <a:rPr lang="en-US" b="1" baseline="0" dirty="0" smtClean="0"/>
              <a:t> temp causes dip in flowering-both unimodal– maybe not reasonable</a:t>
            </a:r>
            <a:endParaRPr lang="en-US" b="1" dirty="0"/>
          </a:p>
        </p:txBody>
      </p:sp>
      <p:sp>
        <p:nvSpPr>
          <p:cNvPr id="4" name="Slide Number Placeholder 3"/>
          <p:cNvSpPr>
            <a:spLocks noGrp="1"/>
          </p:cNvSpPr>
          <p:nvPr>
            <p:ph type="sldNum" sz="quarter" idx="10"/>
          </p:nvPr>
        </p:nvSpPr>
        <p:spPr/>
        <p:txBody>
          <a:bodyPr/>
          <a:lstStyle/>
          <a:p>
            <a:fld id="{5A084C09-802B-AA4D-A149-B4B9A2038697}" type="slidenum">
              <a:rPr lang="en-US" smtClean="0"/>
              <a:t>35</a:t>
            </a:fld>
            <a:endParaRPr lang="en-US" dirty="0"/>
          </a:p>
        </p:txBody>
      </p:sp>
    </p:spTree>
    <p:extLst>
      <p:ext uri="{BB962C8B-B14F-4D97-AF65-F5344CB8AC3E}">
        <p14:creationId xmlns:p14="http://schemas.microsoft.com/office/powerpoint/2010/main" val="40862979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Smdwin</a:t>
            </a:r>
            <a:r>
              <a:rPr lang="en-US" b="1" baseline="0" dirty="0" smtClean="0"/>
              <a:t> dips in the northeast affecting survival and </a:t>
            </a:r>
            <a:r>
              <a:rPr lang="en-US" b="1" baseline="0" dirty="0" err="1" smtClean="0"/>
              <a:t>january</a:t>
            </a:r>
            <a:r>
              <a:rPr lang="en-US" b="1" baseline="0" dirty="0" smtClean="0"/>
              <a:t> temp causes dip in flowering-both unimodal– maybe not reasonable</a:t>
            </a:r>
            <a:endParaRPr lang="en-US" b="1" dirty="0"/>
          </a:p>
        </p:txBody>
      </p:sp>
      <p:sp>
        <p:nvSpPr>
          <p:cNvPr id="4" name="Slide Number Placeholder 3"/>
          <p:cNvSpPr>
            <a:spLocks noGrp="1"/>
          </p:cNvSpPr>
          <p:nvPr>
            <p:ph type="sldNum" sz="quarter" idx="10"/>
          </p:nvPr>
        </p:nvSpPr>
        <p:spPr/>
        <p:txBody>
          <a:bodyPr/>
          <a:lstStyle/>
          <a:p>
            <a:fld id="{5A084C09-802B-AA4D-A149-B4B9A2038697}" type="slidenum">
              <a:rPr lang="en-US" smtClean="0"/>
              <a:t>36</a:t>
            </a:fld>
            <a:endParaRPr lang="en-US" dirty="0"/>
          </a:p>
        </p:txBody>
      </p:sp>
    </p:spTree>
    <p:extLst>
      <p:ext uri="{BB962C8B-B14F-4D97-AF65-F5344CB8AC3E}">
        <p14:creationId xmlns:p14="http://schemas.microsoft.com/office/powerpoint/2010/main" val="40862979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Smdwin</a:t>
            </a:r>
            <a:r>
              <a:rPr lang="en-US" b="1" baseline="0" dirty="0" smtClean="0"/>
              <a:t> dips in the northeast affecting survival and </a:t>
            </a:r>
            <a:r>
              <a:rPr lang="en-US" b="1" baseline="0" dirty="0" err="1" smtClean="0"/>
              <a:t>january</a:t>
            </a:r>
            <a:r>
              <a:rPr lang="en-US" b="1" baseline="0" dirty="0" smtClean="0"/>
              <a:t> temp causes dip in flowering-both unimodal– maybe not reasonable</a:t>
            </a:r>
            <a:endParaRPr lang="en-US" b="1" dirty="0"/>
          </a:p>
        </p:txBody>
      </p:sp>
      <p:sp>
        <p:nvSpPr>
          <p:cNvPr id="4" name="Slide Number Placeholder 3"/>
          <p:cNvSpPr>
            <a:spLocks noGrp="1"/>
          </p:cNvSpPr>
          <p:nvPr>
            <p:ph type="sldNum" sz="quarter" idx="10"/>
          </p:nvPr>
        </p:nvSpPr>
        <p:spPr/>
        <p:txBody>
          <a:bodyPr/>
          <a:lstStyle/>
          <a:p>
            <a:fld id="{5A084C09-802B-AA4D-A149-B4B9A2038697}" type="slidenum">
              <a:rPr lang="en-US" smtClean="0"/>
              <a:t>37</a:t>
            </a:fld>
            <a:endParaRPr lang="en-US" dirty="0"/>
          </a:p>
        </p:txBody>
      </p:sp>
    </p:spTree>
    <p:extLst>
      <p:ext uri="{BB962C8B-B14F-4D97-AF65-F5344CB8AC3E}">
        <p14:creationId xmlns:p14="http://schemas.microsoft.com/office/powerpoint/2010/main" val="40862979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Can</a:t>
            </a:r>
            <a:r>
              <a:rPr lang="en-US" b="1" baseline="0" dirty="0" smtClean="0"/>
              <a:t> simulate temporal dynamics</a:t>
            </a:r>
            <a:endParaRPr lang="en-US" b="1"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1" dirty="0" smtClean="0"/>
              <a:t>Seem</a:t>
            </a:r>
            <a:r>
              <a:rPr lang="en-US" b="1" baseline="0" dirty="0" smtClean="0"/>
              <a:t> to be happiest with an 18-24 year interval, although most are in the 12-14 range</a:t>
            </a:r>
          </a:p>
          <a:p>
            <a:pPr marL="0" marR="0" indent="0" algn="l" defTabSz="457200" rtl="0" eaLnBrk="1" fontAlgn="auto" latinLnBrk="0" hangingPunct="1">
              <a:lnSpc>
                <a:spcPct val="100000"/>
              </a:lnSpc>
              <a:spcBef>
                <a:spcPts val="0"/>
              </a:spcBef>
              <a:spcAft>
                <a:spcPts val="0"/>
              </a:spcAft>
              <a:buClrTx/>
              <a:buSzTx/>
              <a:buFontTx/>
              <a:buNone/>
              <a:tabLst/>
              <a:defRPr/>
            </a:pPr>
            <a:r>
              <a:rPr lang="en-US" b="1" baseline="0" dirty="0" smtClean="0"/>
              <a:t>More reproduction before senescence kicks in the dryer regions</a:t>
            </a:r>
          </a:p>
          <a:p>
            <a:pPr marL="0" marR="0" indent="0" algn="l" defTabSz="457200" rtl="0" eaLnBrk="1" fontAlgn="auto" latinLnBrk="0" hangingPunct="1">
              <a:lnSpc>
                <a:spcPct val="100000"/>
              </a:lnSpc>
              <a:spcBef>
                <a:spcPts val="0"/>
              </a:spcBef>
              <a:spcAft>
                <a:spcPts val="0"/>
              </a:spcAft>
              <a:buClrTx/>
              <a:buSzTx/>
              <a:buFontTx/>
              <a:buNone/>
              <a:tabLst/>
              <a:defRPr/>
            </a:pPr>
            <a:r>
              <a:rPr lang="en-US" b="1" baseline="0" dirty="0" smtClean="0"/>
              <a:t>More biomass from this guy could increase fires further</a:t>
            </a:r>
          </a:p>
          <a:p>
            <a:pPr marL="0" marR="0" indent="0" algn="l" defTabSz="457200" rtl="0" eaLnBrk="1" fontAlgn="auto" latinLnBrk="0" hangingPunct="1">
              <a:lnSpc>
                <a:spcPct val="100000"/>
              </a:lnSpc>
              <a:spcBef>
                <a:spcPts val="0"/>
              </a:spcBef>
              <a:spcAft>
                <a:spcPts val="0"/>
              </a:spcAft>
              <a:buClrTx/>
              <a:buSzTx/>
              <a:buFontTx/>
              <a:buNone/>
              <a:tabLst/>
              <a:defRPr/>
            </a:pPr>
            <a:r>
              <a:rPr lang="en-US" b="1" baseline="0" dirty="0" smtClean="0"/>
              <a:t>Negative impact on other species</a:t>
            </a:r>
          </a:p>
          <a:p>
            <a:pPr marL="0" marR="0" indent="0" algn="l" defTabSz="457200" rtl="0" eaLnBrk="1" fontAlgn="auto" latinLnBrk="0" hangingPunct="1">
              <a:lnSpc>
                <a:spcPct val="100000"/>
              </a:lnSpc>
              <a:spcBef>
                <a:spcPts val="0"/>
              </a:spcBef>
              <a:spcAft>
                <a:spcPts val="0"/>
              </a:spcAft>
              <a:buClrTx/>
              <a:buSzTx/>
              <a:buFontTx/>
              <a:buNone/>
              <a:tabLst/>
              <a:defRPr/>
            </a:pPr>
            <a:endParaRPr lang="en-US" b="0"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0" baseline="0" dirty="0" smtClean="0"/>
              <a:t>We could even relate these to weather instead of average climate, which is the next step</a:t>
            </a:r>
            <a:endParaRPr lang="en-US" b="0" dirty="0" smtClean="0"/>
          </a:p>
          <a:p>
            <a:r>
              <a:rPr lang="en-US" b="0" baseline="0" dirty="0" smtClean="0"/>
              <a:t>As climate gets hotter and dryer, we’re not sure if fire return times will increase due to increase in ignitions or lower due to slower biomass accumulation </a:t>
            </a:r>
          </a:p>
          <a:p>
            <a:r>
              <a:rPr lang="en-US" b="0" baseline="0" dirty="0" smtClean="0"/>
              <a:t>Next step is to include heterogeneity in fire times based on environment</a:t>
            </a:r>
          </a:p>
          <a:p>
            <a:r>
              <a:rPr lang="en-US" b="0" baseline="0" dirty="0" smtClean="0"/>
              <a:t>% landscape with lambda &gt;1 20, 30, 32,21</a:t>
            </a:r>
          </a:p>
          <a:p>
            <a:endParaRPr lang="en-US" b="1"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1" dirty="0" smtClean="0"/>
              <a:t>EMPHASIZE!!</a:t>
            </a:r>
            <a:r>
              <a:rPr lang="en-US" b="1" baseline="0" dirty="0" smtClean="0"/>
              <a:t> </a:t>
            </a:r>
            <a:r>
              <a:rPr lang="en-US" b="1" dirty="0" smtClean="0"/>
              <a:t>Positive feedback</a:t>
            </a:r>
            <a:r>
              <a:rPr lang="en-US" b="1" baseline="0" dirty="0" smtClean="0"/>
              <a:t> for more</a:t>
            </a:r>
            <a:r>
              <a:rPr lang="en-US" b="1" dirty="0" smtClean="0"/>
              <a:t> frequent fires – if too frequent, then some species</a:t>
            </a:r>
            <a:r>
              <a:rPr lang="en-US" b="1" baseline="0" dirty="0" smtClean="0"/>
              <a:t> will not complete their life cycle and go extinct</a:t>
            </a:r>
          </a:p>
          <a:p>
            <a:endParaRPr lang="en-US" b="1" baseline="0" dirty="0" smtClean="0"/>
          </a:p>
        </p:txBody>
      </p:sp>
      <p:sp>
        <p:nvSpPr>
          <p:cNvPr id="4" name="Slide Number Placeholder 3"/>
          <p:cNvSpPr>
            <a:spLocks noGrp="1"/>
          </p:cNvSpPr>
          <p:nvPr>
            <p:ph type="sldNum" sz="quarter" idx="10"/>
          </p:nvPr>
        </p:nvSpPr>
        <p:spPr/>
        <p:txBody>
          <a:bodyPr/>
          <a:lstStyle/>
          <a:p>
            <a:fld id="{5A084C09-802B-AA4D-A149-B4B9A2038697}" type="slidenum">
              <a:rPr lang="en-US" smtClean="0"/>
              <a:t>40</a:t>
            </a:fld>
            <a:endParaRPr lang="en-US" dirty="0"/>
          </a:p>
        </p:txBody>
      </p:sp>
    </p:spTree>
    <p:extLst>
      <p:ext uri="{BB962C8B-B14F-4D97-AF65-F5344CB8AC3E}">
        <p14:creationId xmlns:p14="http://schemas.microsoft.com/office/powerpoint/2010/main" val="180146376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smtClean="0"/>
          </a:p>
          <a:p>
            <a:endParaRPr lang="en-US" b="1" baseline="0" dirty="0" smtClean="0"/>
          </a:p>
        </p:txBody>
      </p:sp>
      <p:sp>
        <p:nvSpPr>
          <p:cNvPr id="4" name="Slide Number Placeholder 3"/>
          <p:cNvSpPr>
            <a:spLocks noGrp="1"/>
          </p:cNvSpPr>
          <p:nvPr>
            <p:ph type="sldNum" sz="quarter" idx="10"/>
          </p:nvPr>
        </p:nvSpPr>
        <p:spPr/>
        <p:txBody>
          <a:bodyPr/>
          <a:lstStyle/>
          <a:p>
            <a:fld id="{5A084C09-802B-AA4D-A149-B4B9A2038697}" type="slidenum">
              <a:rPr lang="en-US" smtClean="0"/>
              <a:t>41</a:t>
            </a:fld>
            <a:endParaRPr lang="en-US" dirty="0"/>
          </a:p>
        </p:txBody>
      </p:sp>
    </p:spTree>
    <p:extLst>
      <p:ext uri="{BB962C8B-B14F-4D97-AF65-F5344CB8AC3E}">
        <p14:creationId xmlns:p14="http://schemas.microsoft.com/office/powerpoint/2010/main" val="180146376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baseline="0" dirty="0" smtClean="0"/>
              <a:t>This project is all about forecasting </a:t>
            </a:r>
          </a:p>
          <a:p>
            <a:r>
              <a:rPr lang="en-US" b="1" baseline="0" dirty="0" smtClean="0"/>
              <a:t>invasive species in new </a:t>
            </a:r>
            <a:r>
              <a:rPr lang="en-US" b="1" baseline="0" dirty="0" err="1" smtClean="0"/>
              <a:t>england</a:t>
            </a:r>
          </a:p>
          <a:p>
            <a:endParaRPr lang="en-US" b="1" baseline="0" dirty="0" smtClean="0"/>
          </a:p>
          <a:p>
            <a:endParaRPr lang="en-US" b="1" dirty="0"/>
          </a:p>
        </p:txBody>
      </p:sp>
      <p:sp>
        <p:nvSpPr>
          <p:cNvPr id="4" name="Slide Number Placeholder 3"/>
          <p:cNvSpPr>
            <a:spLocks noGrp="1"/>
          </p:cNvSpPr>
          <p:nvPr>
            <p:ph type="sldNum" sz="quarter" idx="10"/>
          </p:nvPr>
        </p:nvSpPr>
        <p:spPr/>
        <p:txBody>
          <a:bodyPr/>
          <a:lstStyle/>
          <a:p>
            <a:fld id="{5A084C09-802B-AA4D-A149-B4B9A2038697}" type="slidenum">
              <a:rPr lang="en-US" smtClean="0"/>
              <a:t>42</a:t>
            </a:fld>
            <a:endParaRPr lang="en-US" dirty="0"/>
          </a:p>
        </p:txBody>
      </p:sp>
    </p:spTree>
    <p:extLst>
      <p:ext uri="{BB962C8B-B14F-4D97-AF65-F5344CB8AC3E}">
        <p14:creationId xmlns:p14="http://schemas.microsoft.com/office/powerpoint/2010/main" val="133971285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Always extraplating in geographic space, often</a:t>
            </a:r>
            <a:r>
              <a:rPr lang="en-US" baseline="0"/>
              <a:t> in environmetnal space too</a:t>
            </a:r>
            <a:endParaRPr lang="en-US"/>
          </a:p>
        </p:txBody>
      </p:sp>
      <p:sp>
        <p:nvSpPr>
          <p:cNvPr id="4" name="Slide Number Placeholder 3"/>
          <p:cNvSpPr>
            <a:spLocks noGrp="1"/>
          </p:cNvSpPr>
          <p:nvPr>
            <p:ph type="sldNum" sz="quarter" idx="10"/>
          </p:nvPr>
        </p:nvSpPr>
        <p:spPr/>
        <p:txBody>
          <a:bodyPr/>
          <a:lstStyle/>
          <a:p>
            <a:fld id="{5A084C09-802B-AA4D-A149-B4B9A2038697}" type="slidenum">
              <a:rPr lang="en-US"/>
              <a:t>43</a:t>
            </a:fld>
            <a:endParaRPr lang="en-US" dirty="0"/>
          </a:p>
        </p:txBody>
      </p:sp>
    </p:spTree>
    <p:extLst>
      <p:ext uri="{BB962C8B-B14F-4D97-AF65-F5344CB8AC3E}">
        <p14:creationId xmlns:p14="http://schemas.microsoft.com/office/powerpoint/2010/main" val="375861064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baseline="0" dirty="0" smtClean="0"/>
              <a:t>Two </a:t>
            </a:r>
            <a:r>
              <a:rPr lang="en-US" b="1" baseline="0" dirty="0" err="1" smtClean="0"/>
              <a:t>bienniels</a:t>
            </a:r>
            <a:r>
              <a:rPr lang="en-US" b="1" baseline="0" dirty="0" smtClean="0"/>
              <a:t>, </a:t>
            </a:r>
          </a:p>
          <a:p>
            <a:r>
              <a:rPr lang="en-US" b="1" baseline="0" dirty="0" smtClean="0"/>
              <a:t>Garlic :widespread</a:t>
            </a:r>
          </a:p>
          <a:p>
            <a:r>
              <a:rPr lang="en-US" b="1" baseline="0" dirty="0" smtClean="0"/>
              <a:t>	edge and understory</a:t>
            </a:r>
          </a:p>
          <a:p>
            <a:r>
              <a:rPr lang="en-US" b="1" baseline="0" dirty="0" smtClean="0"/>
              <a:t>Tower: edge</a:t>
            </a:r>
          </a:p>
          <a:p>
            <a:r>
              <a:rPr lang="en-US" b="1" baseline="0" dirty="0" smtClean="0"/>
              <a:t>Understand demographic basis for invasion; vacant niche?</a:t>
            </a:r>
          </a:p>
          <a:p>
            <a:endParaRPr lang="en-US" dirty="0"/>
          </a:p>
        </p:txBody>
      </p:sp>
      <p:sp>
        <p:nvSpPr>
          <p:cNvPr id="4" name="Slide Number Placeholder 3"/>
          <p:cNvSpPr>
            <a:spLocks noGrp="1"/>
          </p:cNvSpPr>
          <p:nvPr>
            <p:ph type="sldNum" sz="quarter" idx="10"/>
          </p:nvPr>
        </p:nvSpPr>
        <p:spPr/>
        <p:txBody>
          <a:bodyPr/>
          <a:lstStyle/>
          <a:p>
            <a:fld id="{EAB5F138-CEF2-3540-8242-65D6EBBB25CF}" type="slidenum">
              <a:rPr lang="en-US" smtClean="0"/>
              <a:pPr/>
              <a:t>44</a:t>
            </a:fld>
            <a:endParaRPr lang="en-US" dirty="0"/>
          </a:p>
        </p:txBody>
      </p:sp>
    </p:spTree>
    <p:extLst>
      <p:ext uri="{BB962C8B-B14F-4D97-AF65-F5344CB8AC3E}">
        <p14:creationId xmlns:p14="http://schemas.microsoft.com/office/powerpoint/2010/main" val="17721124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Invasion</a:t>
            </a:r>
          </a:p>
          <a:p>
            <a:pPr marL="0" marR="0" indent="0" algn="l" defTabSz="457200" rtl="0" eaLnBrk="1" fontAlgn="auto" latinLnBrk="0" hangingPunct="1">
              <a:lnSpc>
                <a:spcPct val="100000"/>
              </a:lnSpc>
              <a:spcBef>
                <a:spcPts val="0"/>
              </a:spcBef>
              <a:spcAft>
                <a:spcPts val="0"/>
              </a:spcAft>
              <a:buClrTx/>
              <a:buSzTx/>
              <a:buFontTx/>
              <a:buNone/>
              <a:tabLst/>
              <a:defRPr/>
            </a:pPr>
            <a:r>
              <a:rPr lang="en-US" b="1" dirty="0" smtClean="0"/>
              <a:t>These</a:t>
            </a:r>
            <a:r>
              <a:rPr lang="en-US" b="1" baseline="0" dirty="0" smtClean="0"/>
              <a:t> factors compound to make it very difficult to forecast how populations, communities and ecosystems will change</a:t>
            </a:r>
          </a:p>
          <a:p>
            <a:pPr marL="0" marR="0" indent="0" algn="l" defTabSz="457200" rtl="0" eaLnBrk="1" fontAlgn="auto" latinLnBrk="0" hangingPunct="1">
              <a:lnSpc>
                <a:spcPct val="100000"/>
              </a:lnSpc>
              <a:spcBef>
                <a:spcPts val="0"/>
              </a:spcBef>
              <a:spcAft>
                <a:spcPts val="0"/>
              </a:spcAft>
              <a:buClrTx/>
              <a:buSzTx/>
              <a:buFontTx/>
              <a:buNone/>
              <a:tabLst/>
              <a:defRPr/>
            </a:pPr>
            <a:r>
              <a:rPr lang="en-US" b="1" dirty="0" smtClean="0"/>
              <a:t>There are forecasts that involve</a:t>
            </a:r>
            <a:r>
              <a:rPr lang="en-US" b="1" baseline="0" dirty="0" smtClean="0"/>
              <a:t> predicting at another time, where we hope the rules about species interactions or correlation among climatic factors wont’d change. Those are hard enough. These require extrapolation in time or geographic space.</a:t>
            </a:r>
          </a:p>
          <a:p>
            <a:pPr marL="0" marR="0" indent="0" algn="l" defTabSz="457200" rtl="0" eaLnBrk="1" fontAlgn="auto" latinLnBrk="0" hangingPunct="1">
              <a:lnSpc>
                <a:spcPct val="100000"/>
              </a:lnSpc>
              <a:spcBef>
                <a:spcPts val="0"/>
              </a:spcBef>
              <a:spcAft>
                <a:spcPts val="0"/>
              </a:spcAft>
              <a:buClrTx/>
              <a:buSzTx/>
              <a:buFontTx/>
              <a:buNone/>
              <a:tabLst/>
              <a:defRPr/>
            </a:pPr>
            <a:r>
              <a:rPr lang="en-US" b="1" dirty="0" smtClean="0"/>
              <a:t>I’m interested</a:t>
            </a:r>
            <a:r>
              <a:rPr lang="en-US" b="1" baseline="0" dirty="0" smtClean="0"/>
              <a:t> in the forecasts that require extrapoolation to new environmental or biotic conditions that we’ve never observed.</a:t>
            </a:r>
          </a:p>
          <a:p>
            <a:pPr marL="0" marR="0" indent="0" algn="l" defTabSz="457200" rtl="0" eaLnBrk="1" fontAlgn="auto" latinLnBrk="0" hangingPunct="1">
              <a:lnSpc>
                <a:spcPct val="100000"/>
              </a:lnSpc>
              <a:spcBef>
                <a:spcPts val="0"/>
              </a:spcBef>
              <a:spcAft>
                <a:spcPts val="0"/>
              </a:spcAft>
              <a:buClrTx/>
              <a:buSzTx/>
              <a:buFontTx/>
              <a:buNone/>
              <a:tabLst/>
              <a:defRPr/>
            </a:pPr>
            <a:r>
              <a:rPr lang="en-US" b="1" baseline="0" dirty="0" smtClean="0"/>
              <a:t>Our only hope is with mechanism.</a:t>
            </a:r>
          </a:p>
          <a:p>
            <a:pPr marL="0" marR="0" indent="0" algn="l" defTabSz="457200" rtl="0" eaLnBrk="1" fontAlgn="auto" latinLnBrk="0" hangingPunct="1">
              <a:lnSpc>
                <a:spcPct val="100000"/>
              </a:lnSpc>
              <a:spcBef>
                <a:spcPts val="0"/>
              </a:spcBef>
              <a:spcAft>
                <a:spcPts val="0"/>
              </a:spcAft>
              <a:buClrTx/>
              <a:buSzTx/>
              <a:buFontTx/>
              <a:buNone/>
              <a:tabLst/>
              <a:defRPr/>
            </a:pPr>
            <a:endParaRPr lang="en-US" b="1"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http://</a:t>
            </a:r>
            <a:r>
              <a:rPr lang="en-US" dirty="0" err="1" smtClean="0"/>
              <a:t>www.southwestclimatechange.org</a:t>
            </a:r>
            <a:r>
              <a:rPr lang="en-US" dirty="0" smtClean="0"/>
              <a:t>/impacts/land/drought</a:t>
            </a:r>
          </a:p>
          <a:p>
            <a:pPr marL="0" marR="0" indent="0" algn="l" defTabSz="457200" rtl="0" eaLnBrk="1" fontAlgn="auto" latinLnBrk="0" hangingPunct="1">
              <a:lnSpc>
                <a:spcPct val="100000"/>
              </a:lnSpc>
              <a:spcBef>
                <a:spcPts val="0"/>
              </a:spcBef>
              <a:spcAft>
                <a:spcPts val="0"/>
              </a:spcAft>
              <a:buClrTx/>
              <a:buSzTx/>
              <a:buFontTx/>
              <a:buNone/>
              <a:tabLst/>
              <a:defRPr/>
            </a:pPr>
            <a:endParaRPr lang="en-US" b="1" dirty="0"/>
          </a:p>
        </p:txBody>
      </p:sp>
      <p:sp>
        <p:nvSpPr>
          <p:cNvPr id="4" name="Slide Number Placeholder 3"/>
          <p:cNvSpPr>
            <a:spLocks noGrp="1"/>
          </p:cNvSpPr>
          <p:nvPr>
            <p:ph type="sldNum" sz="quarter" idx="10"/>
          </p:nvPr>
        </p:nvSpPr>
        <p:spPr/>
        <p:txBody>
          <a:bodyPr/>
          <a:lstStyle/>
          <a:p>
            <a:fld id="{5A084C09-802B-AA4D-A149-B4B9A2038697}" type="slidenum">
              <a:rPr lang="en-US" smtClean="0"/>
              <a:t>4</a:t>
            </a:fld>
            <a:endParaRPr lang="en-US" dirty="0"/>
          </a:p>
        </p:txBody>
      </p:sp>
    </p:spTree>
    <p:extLst>
      <p:ext uri="{BB962C8B-B14F-4D97-AF65-F5344CB8AC3E}">
        <p14:creationId xmlns:p14="http://schemas.microsoft.com/office/powerpoint/2010/main" val="220348362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baseline="0" dirty="0" smtClean="0"/>
              <a:t>Barberry: edge and understory</a:t>
            </a:r>
          </a:p>
          <a:p>
            <a:r>
              <a:rPr lang="en-US" b="1" baseline="0" dirty="0" smtClean="0"/>
              <a:t>Spicebush: moist understory mainly</a:t>
            </a:r>
          </a:p>
          <a:p>
            <a:r>
              <a:rPr lang="en-US" b="1" baseline="0" dirty="0" smtClean="0"/>
              <a:t>Won’t get into these too much</a:t>
            </a:r>
          </a:p>
          <a:p>
            <a:endParaRPr lang="en-US" b="1" baseline="0" dirty="0" smtClean="0"/>
          </a:p>
          <a:p>
            <a:endParaRPr lang="en-US" b="1" baseline="0" dirty="0" smtClean="0"/>
          </a:p>
          <a:p>
            <a:endParaRPr lang="en-US" dirty="0"/>
          </a:p>
        </p:txBody>
      </p:sp>
      <p:sp>
        <p:nvSpPr>
          <p:cNvPr id="4" name="Slide Number Placeholder 3"/>
          <p:cNvSpPr>
            <a:spLocks noGrp="1"/>
          </p:cNvSpPr>
          <p:nvPr>
            <p:ph type="sldNum" sz="quarter" idx="10"/>
          </p:nvPr>
        </p:nvSpPr>
        <p:spPr/>
        <p:txBody>
          <a:bodyPr/>
          <a:lstStyle/>
          <a:p>
            <a:fld id="{EAB5F138-CEF2-3540-8242-65D6EBBB25CF}" type="slidenum">
              <a:rPr lang="en-US" smtClean="0"/>
              <a:pPr/>
              <a:t>45</a:t>
            </a:fld>
            <a:endParaRPr lang="en-US" dirty="0"/>
          </a:p>
        </p:txBody>
      </p:sp>
    </p:spTree>
    <p:extLst>
      <p:ext uri="{BB962C8B-B14F-4D97-AF65-F5344CB8AC3E}">
        <p14:creationId xmlns:p14="http://schemas.microsoft.com/office/powerpoint/2010/main" val="30911098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1"/>
              <a:t>Always extraplating in geographic space, often</a:t>
            </a:r>
            <a:r>
              <a:rPr lang="en-US" b="1" baseline="0"/>
              <a:t> in environmetnal space too</a:t>
            </a:r>
            <a:endParaRPr lang="en-US" b="1"/>
          </a:p>
          <a:p>
            <a:endParaRPr lang="en-US"/>
          </a:p>
        </p:txBody>
      </p:sp>
      <p:sp>
        <p:nvSpPr>
          <p:cNvPr id="4" name="Slide Number Placeholder 3"/>
          <p:cNvSpPr>
            <a:spLocks noGrp="1"/>
          </p:cNvSpPr>
          <p:nvPr>
            <p:ph type="sldNum" sz="quarter" idx="10"/>
          </p:nvPr>
        </p:nvSpPr>
        <p:spPr/>
        <p:txBody>
          <a:bodyPr/>
          <a:lstStyle/>
          <a:p>
            <a:fld id="{5A084C09-802B-AA4D-A149-B4B9A2038697}" type="slidenum">
              <a:rPr lang="en-US"/>
              <a:t>46</a:t>
            </a:fld>
            <a:endParaRPr lang="en-US" dirty="0"/>
          </a:p>
        </p:txBody>
      </p:sp>
    </p:spTree>
    <p:extLst>
      <p:ext uri="{BB962C8B-B14F-4D97-AF65-F5344CB8AC3E}">
        <p14:creationId xmlns:p14="http://schemas.microsoft.com/office/powerpoint/2010/main" val="185336874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 </a:t>
            </a:r>
            <a:r>
              <a:rPr lang="en-US" baseline="0" dirty="0" smtClean="0"/>
              <a:t>too many other processes?</a:t>
            </a:r>
            <a:endParaRPr lang="en-US" dirty="0" smtClean="0"/>
          </a:p>
          <a:p>
            <a:r>
              <a:rPr lang="en-US" dirty="0" smtClean="0"/>
              <a:t>2. Future</a:t>
            </a:r>
          </a:p>
          <a:p>
            <a:r>
              <a:rPr lang="en-US" dirty="0" smtClean="0"/>
              <a:t>3.Management</a:t>
            </a:r>
          </a:p>
          <a:p>
            <a:r>
              <a:rPr lang="en-US" dirty="0" smtClean="0"/>
              <a:t>4. regionally specific management. Ecotypic variation</a:t>
            </a:r>
            <a:endParaRPr lang="en-US" dirty="0"/>
          </a:p>
        </p:txBody>
      </p:sp>
      <p:sp>
        <p:nvSpPr>
          <p:cNvPr id="4" name="Slide Number Placeholder 3"/>
          <p:cNvSpPr>
            <a:spLocks noGrp="1"/>
          </p:cNvSpPr>
          <p:nvPr>
            <p:ph type="sldNum" sz="quarter" idx="10"/>
          </p:nvPr>
        </p:nvSpPr>
        <p:spPr/>
        <p:txBody>
          <a:bodyPr/>
          <a:lstStyle/>
          <a:p>
            <a:fld id="{5A084C09-802B-AA4D-A149-B4B9A2038697}" type="slidenum">
              <a:rPr lang="en-US" smtClean="0"/>
              <a:t>47</a:t>
            </a:fld>
            <a:endParaRPr lang="en-US" dirty="0"/>
          </a:p>
        </p:txBody>
      </p:sp>
    </p:spTree>
    <p:extLst>
      <p:ext uri="{BB962C8B-B14F-4D97-AF65-F5344CB8AC3E}">
        <p14:creationId xmlns:p14="http://schemas.microsoft.com/office/powerpoint/2010/main" val="144587273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1" baseline="0" dirty="0"/>
              <a:t>Transplant in natural locations</a:t>
            </a:r>
          </a:p>
          <a:p>
            <a:pPr marL="0" marR="0" indent="0" algn="l" defTabSz="457200" rtl="0" eaLnBrk="1" fontAlgn="auto" latinLnBrk="0" hangingPunct="1">
              <a:lnSpc>
                <a:spcPct val="100000"/>
              </a:lnSpc>
              <a:spcBef>
                <a:spcPts val="0"/>
              </a:spcBef>
              <a:spcAft>
                <a:spcPts val="0"/>
              </a:spcAft>
              <a:buClrTx/>
              <a:buSzTx/>
              <a:buFontTx/>
              <a:buNone/>
              <a:tabLst/>
              <a:defRPr/>
            </a:pPr>
            <a:r>
              <a:rPr lang="en-US" b="1" baseline="0" dirty="0"/>
              <a:t>Predicting ability to invade (5 generations)</a:t>
            </a:r>
          </a:p>
          <a:p>
            <a:pPr marL="0" marR="0" indent="0" algn="l" defTabSz="457200" rtl="0" eaLnBrk="1" fontAlgn="auto" latinLnBrk="0" hangingPunct="1">
              <a:lnSpc>
                <a:spcPct val="100000"/>
              </a:lnSpc>
              <a:spcBef>
                <a:spcPts val="0"/>
              </a:spcBef>
              <a:spcAft>
                <a:spcPts val="0"/>
              </a:spcAft>
              <a:buClrTx/>
              <a:buSzTx/>
              <a:buFontTx/>
              <a:buNone/>
              <a:tabLst/>
              <a:defRPr/>
            </a:pPr>
            <a:endParaRPr lang="en-US" b="0" baseline="0" dirty="0"/>
          </a:p>
        </p:txBody>
      </p:sp>
      <p:sp>
        <p:nvSpPr>
          <p:cNvPr id="4" name="Slide Number Placeholder 3"/>
          <p:cNvSpPr>
            <a:spLocks noGrp="1"/>
          </p:cNvSpPr>
          <p:nvPr>
            <p:ph type="sldNum" sz="quarter" idx="10"/>
          </p:nvPr>
        </p:nvSpPr>
        <p:spPr/>
        <p:txBody>
          <a:bodyPr/>
          <a:lstStyle/>
          <a:p>
            <a:fld id="{EAB5F138-CEF2-3540-8242-65D6EBBB25CF}" type="slidenum">
              <a:rPr lang="en-US" smtClean="0"/>
              <a:pPr/>
              <a:t>48</a:t>
            </a:fld>
            <a:endParaRPr lang="en-US" dirty="0"/>
          </a:p>
        </p:txBody>
      </p:sp>
    </p:spTree>
    <p:extLst>
      <p:ext uri="{BB962C8B-B14F-4D97-AF65-F5344CB8AC3E}">
        <p14:creationId xmlns:p14="http://schemas.microsoft.com/office/powerpoint/2010/main" val="22290232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Not a lot to go on, but getthing the spatial patterns right</a:t>
            </a:r>
          </a:p>
          <a:p>
            <a:r>
              <a:rPr lang="en-US"/>
              <a:t>Expain color scale</a:t>
            </a:r>
          </a:p>
        </p:txBody>
      </p:sp>
      <p:sp>
        <p:nvSpPr>
          <p:cNvPr id="4" name="Slide Number Placeholder 3"/>
          <p:cNvSpPr>
            <a:spLocks noGrp="1"/>
          </p:cNvSpPr>
          <p:nvPr>
            <p:ph type="sldNum" sz="quarter" idx="10"/>
          </p:nvPr>
        </p:nvSpPr>
        <p:spPr/>
        <p:txBody>
          <a:bodyPr/>
          <a:lstStyle/>
          <a:p>
            <a:fld id="{5A084C09-802B-AA4D-A149-B4B9A2038697}" type="slidenum">
              <a:rPr lang="en-US"/>
              <a:t>49</a:t>
            </a:fld>
            <a:endParaRPr lang="en-US" dirty="0"/>
          </a:p>
        </p:txBody>
      </p:sp>
    </p:spTree>
    <p:extLst>
      <p:ext uri="{BB962C8B-B14F-4D97-AF65-F5344CB8AC3E}">
        <p14:creationId xmlns:p14="http://schemas.microsoft.com/office/powerpoint/2010/main" val="59338846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Not a lot to go on, but getthing the spatial patterns right</a:t>
            </a:r>
          </a:p>
          <a:p>
            <a:r>
              <a:rPr lang="en-US"/>
              <a:t>Hey, this is a prediction, so validation</a:t>
            </a:r>
            <a:r>
              <a:rPr lang="en-US" baseline="0"/>
              <a:t> isn’t really possible.</a:t>
            </a:r>
            <a:endParaRPr lang="en-US"/>
          </a:p>
        </p:txBody>
      </p:sp>
      <p:sp>
        <p:nvSpPr>
          <p:cNvPr id="4" name="Slide Number Placeholder 3"/>
          <p:cNvSpPr>
            <a:spLocks noGrp="1"/>
          </p:cNvSpPr>
          <p:nvPr>
            <p:ph type="sldNum" sz="quarter" idx="10"/>
          </p:nvPr>
        </p:nvSpPr>
        <p:spPr/>
        <p:txBody>
          <a:bodyPr/>
          <a:lstStyle/>
          <a:p>
            <a:fld id="{5A084C09-802B-AA4D-A149-B4B9A2038697}" type="slidenum">
              <a:rPr lang="en-US"/>
              <a:t>50</a:t>
            </a:fld>
            <a:endParaRPr lang="en-US" dirty="0"/>
          </a:p>
        </p:txBody>
      </p:sp>
    </p:spTree>
    <p:extLst>
      <p:ext uri="{BB962C8B-B14F-4D97-AF65-F5344CB8AC3E}">
        <p14:creationId xmlns:p14="http://schemas.microsoft.com/office/powerpoint/2010/main" val="200294305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now focus on garlic mustard</a:t>
            </a:r>
          </a:p>
          <a:p>
            <a:r>
              <a:rPr lang="en-US"/>
              <a:t>So, what are the implications</a:t>
            </a:r>
            <a:r>
              <a:rPr lang="en-US" baseline="0"/>
              <a:t> under future climate change</a:t>
            </a:r>
            <a:endParaRPr lang="en-US"/>
          </a:p>
        </p:txBody>
      </p:sp>
      <p:sp>
        <p:nvSpPr>
          <p:cNvPr id="4" name="Slide Number Placeholder 3"/>
          <p:cNvSpPr>
            <a:spLocks noGrp="1"/>
          </p:cNvSpPr>
          <p:nvPr>
            <p:ph type="sldNum" sz="quarter" idx="10"/>
          </p:nvPr>
        </p:nvSpPr>
        <p:spPr/>
        <p:txBody>
          <a:bodyPr/>
          <a:lstStyle/>
          <a:p>
            <a:fld id="{5A084C09-802B-AA4D-A149-B4B9A2038697}" type="slidenum">
              <a:rPr lang="en-US"/>
              <a:t>51</a:t>
            </a:fld>
            <a:endParaRPr lang="en-US" dirty="0"/>
          </a:p>
        </p:txBody>
      </p:sp>
    </p:spTree>
    <p:extLst>
      <p:ext uri="{BB962C8B-B14F-4D97-AF65-F5344CB8AC3E}">
        <p14:creationId xmlns:p14="http://schemas.microsoft.com/office/powerpoint/2010/main" val="179702034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Rcp</a:t>
            </a:r>
            <a:r>
              <a:rPr lang="en-US" baseline="0"/>
              <a:t> 4.5: mean .9-2 degree warming</a:t>
            </a:r>
          </a:p>
          <a:p>
            <a:r>
              <a:rPr lang="en-US" baseline="0"/>
              <a:t>Can’t establish.</a:t>
            </a:r>
          </a:p>
          <a:p>
            <a:r>
              <a:rPr lang="en-US" baseline="0"/>
              <a:t>There could be nice micro habitat still</a:t>
            </a:r>
          </a:p>
          <a:p>
            <a:r>
              <a:rPr lang="en-US" baseline="0"/>
              <a:t>Seed bank could help if there’s a nice year.</a:t>
            </a:r>
            <a:endParaRPr lang="en-US"/>
          </a:p>
        </p:txBody>
      </p:sp>
      <p:sp>
        <p:nvSpPr>
          <p:cNvPr id="4" name="Slide Number Placeholder 3"/>
          <p:cNvSpPr>
            <a:spLocks noGrp="1"/>
          </p:cNvSpPr>
          <p:nvPr>
            <p:ph type="sldNum" sz="quarter" idx="10"/>
          </p:nvPr>
        </p:nvSpPr>
        <p:spPr/>
        <p:txBody>
          <a:bodyPr/>
          <a:lstStyle/>
          <a:p>
            <a:fld id="{5A084C09-802B-AA4D-A149-B4B9A2038697}" type="slidenum">
              <a:rPr lang="en-US"/>
              <a:t>52</a:t>
            </a:fld>
            <a:endParaRPr lang="en-US" dirty="0"/>
          </a:p>
        </p:txBody>
      </p:sp>
    </p:spTree>
    <p:extLst>
      <p:ext uri="{BB962C8B-B14F-4D97-AF65-F5344CB8AC3E}">
        <p14:creationId xmlns:p14="http://schemas.microsoft.com/office/powerpoint/2010/main" val="7506775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smtClean="0"/>
          </a:p>
        </p:txBody>
      </p:sp>
      <p:sp>
        <p:nvSpPr>
          <p:cNvPr id="4" name="Slide Number Placeholder 3"/>
          <p:cNvSpPr>
            <a:spLocks noGrp="1"/>
          </p:cNvSpPr>
          <p:nvPr>
            <p:ph type="sldNum" sz="quarter" idx="10"/>
          </p:nvPr>
        </p:nvSpPr>
        <p:spPr/>
        <p:txBody>
          <a:bodyPr/>
          <a:lstStyle/>
          <a:p>
            <a:fld id="{5A084C09-802B-AA4D-A149-B4B9A2038697}" type="slidenum">
              <a:rPr lang="en-US" smtClean="0"/>
              <a:t>53</a:t>
            </a:fld>
            <a:endParaRPr lang="en-US" dirty="0"/>
          </a:p>
        </p:txBody>
      </p:sp>
    </p:spTree>
    <p:extLst>
      <p:ext uri="{BB962C8B-B14F-4D97-AF65-F5344CB8AC3E}">
        <p14:creationId xmlns:p14="http://schemas.microsoft.com/office/powerpoint/2010/main" val="199162348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A084C09-802B-AA4D-A149-B4B9A2038697}" type="slidenum">
              <a:rPr lang="en-US"/>
              <a:t>54</a:t>
            </a:fld>
            <a:endParaRPr lang="en-US" dirty="0"/>
          </a:p>
        </p:txBody>
      </p:sp>
    </p:spTree>
    <p:extLst>
      <p:ext uri="{BB962C8B-B14F-4D97-AF65-F5344CB8AC3E}">
        <p14:creationId xmlns:p14="http://schemas.microsoft.com/office/powerpoint/2010/main" val="19313322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-Demography</a:t>
            </a:r>
            <a:r>
              <a:rPr lang="en-US" b="1" baseline="0" dirty="0" smtClean="0"/>
              <a:t> is more mechanistic than occurrence</a:t>
            </a:r>
          </a:p>
        </p:txBody>
      </p:sp>
      <p:sp>
        <p:nvSpPr>
          <p:cNvPr id="4" name="Slide Number Placeholder 3"/>
          <p:cNvSpPr>
            <a:spLocks noGrp="1"/>
          </p:cNvSpPr>
          <p:nvPr>
            <p:ph type="sldNum" sz="quarter" idx="10"/>
          </p:nvPr>
        </p:nvSpPr>
        <p:spPr/>
        <p:txBody>
          <a:bodyPr/>
          <a:lstStyle/>
          <a:p>
            <a:fld id="{5A084C09-802B-AA4D-A149-B4B9A2038697}" type="slidenum">
              <a:rPr lang="en-US" smtClean="0"/>
              <a:t>5</a:t>
            </a:fld>
            <a:endParaRPr lang="en-US" dirty="0"/>
          </a:p>
        </p:txBody>
      </p:sp>
    </p:spTree>
    <p:extLst>
      <p:ext uri="{BB962C8B-B14F-4D97-AF65-F5344CB8AC3E}">
        <p14:creationId xmlns:p14="http://schemas.microsoft.com/office/powerpoint/2010/main" val="302377436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Some of the highest fluctuations</a:t>
            </a:r>
            <a:r>
              <a:rPr lang="en-US" b="1" baseline="0"/>
              <a:t> in temp in the country</a:t>
            </a:r>
          </a:p>
          <a:p>
            <a:r>
              <a:rPr lang="en-US" b="1"/>
              <a:t>Not accounting for any other predictors!</a:t>
            </a:r>
          </a:p>
          <a:p>
            <a:endParaRPr lang="en-US" b="1"/>
          </a:p>
        </p:txBody>
      </p:sp>
      <p:sp>
        <p:nvSpPr>
          <p:cNvPr id="4" name="Slide Number Placeholder 3"/>
          <p:cNvSpPr>
            <a:spLocks noGrp="1"/>
          </p:cNvSpPr>
          <p:nvPr>
            <p:ph type="sldNum" sz="quarter" idx="10"/>
          </p:nvPr>
        </p:nvSpPr>
        <p:spPr/>
        <p:txBody>
          <a:bodyPr/>
          <a:lstStyle/>
          <a:p>
            <a:fld id="{5A084C09-802B-AA4D-A149-B4B9A2038697}" type="slidenum">
              <a:rPr lang="en-US"/>
              <a:t>55</a:t>
            </a:fld>
            <a:endParaRPr lang="en-US" dirty="0"/>
          </a:p>
        </p:txBody>
      </p:sp>
    </p:spTree>
    <p:extLst>
      <p:ext uri="{BB962C8B-B14F-4D97-AF65-F5344CB8AC3E}">
        <p14:creationId xmlns:p14="http://schemas.microsoft.com/office/powerpoint/2010/main" val="145693814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 I’m not saying that</a:t>
            </a:r>
            <a:r>
              <a:rPr lang="en-US" baseline="0"/>
              <a:t> climate change will take care of invasives for us, but that this shift the research agenda away from managing existing populations</a:t>
            </a:r>
            <a:endParaRPr lang="en-US"/>
          </a:p>
          <a:p>
            <a:r>
              <a:rPr lang="en-US"/>
              <a:t>Canada is in trouble – are there</a:t>
            </a:r>
            <a:r>
              <a:rPr lang="en-US" baseline="0"/>
              <a:t> dispersal barriers?</a:t>
            </a:r>
          </a:p>
          <a:p>
            <a:r>
              <a:rPr lang="en-US" baseline="0"/>
              <a:t>How will less robust native species respond?</a:t>
            </a:r>
          </a:p>
          <a:p>
            <a:r>
              <a:rPr lang="en-US" baseline="0"/>
              <a:t>Garlic mustard modifies the soil – what will fill it’s gap? Another invasive?</a:t>
            </a:r>
          </a:p>
          <a:p>
            <a:endParaRPr lang="en-US"/>
          </a:p>
        </p:txBody>
      </p:sp>
      <p:sp>
        <p:nvSpPr>
          <p:cNvPr id="4" name="Slide Number Placeholder 3"/>
          <p:cNvSpPr>
            <a:spLocks noGrp="1"/>
          </p:cNvSpPr>
          <p:nvPr>
            <p:ph type="sldNum" sz="quarter" idx="10"/>
          </p:nvPr>
        </p:nvSpPr>
        <p:spPr/>
        <p:txBody>
          <a:bodyPr/>
          <a:lstStyle/>
          <a:p>
            <a:fld id="{5A084C09-802B-AA4D-A149-B4B9A2038697}" type="slidenum">
              <a:rPr lang="en-US"/>
              <a:t>56</a:t>
            </a:fld>
            <a:endParaRPr lang="en-US" dirty="0"/>
          </a:p>
        </p:txBody>
      </p:sp>
    </p:spTree>
    <p:extLst>
      <p:ext uri="{BB962C8B-B14F-4D97-AF65-F5344CB8AC3E}">
        <p14:creationId xmlns:p14="http://schemas.microsoft.com/office/powerpoint/2010/main" val="113506636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A084C09-802B-AA4D-A149-B4B9A2038697}" type="slidenum">
              <a:rPr lang="en-US"/>
              <a:t>57</a:t>
            </a:fld>
            <a:endParaRPr lang="en-US" dirty="0"/>
          </a:p>
        </p:txBody>
      </p:sp>
    </p:spTree>
    <p:extLst>
      <p:ext uri="{BB962C8B-B14F-4D97-AF65-F5344CB8AC3E}">
        <p14:creationId xmlns:p14="http://schemas.microsoft.com/office/powerpoint/2010/main" val="123255888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1" baseline="0" dirty="0" err="1" smtClean="0"/>
              <a:t>advatange</a:t>
            </a:r>
            <a:r>
              <a:rPr lang="en-US" b="1" baseline="0" dirty="0" smtClean="0"/>
              <a:t> that we’re focusing on a single demographic process. This makes extrapolation</a:t>
            </a:r>
          </a:p>
          <a:p>
            <a:pPr marL="0" marR="0" indent="0" algn="l" defTabSz="457200" rtl="0" eaLnBrk="1" fontAlgn="auto" latinLnBrk="0" hangingPunct="1">
              <a:lnSpc>
                <a:spcPct val="100000"/>
              </a:lnSpc>
              <a:spcBef>
                <a:spcPts val="0"/>
              </a:spcBef>
              <a:spcAft>
                <a:spcPts val="0"/>
              </a:spcAft>
              <a:buClrTx/>
              <a:buSzTx/>
              <a:buFontTx/>
              <a:buNone/>
              <a:tabLst/>
              <a:defRPr/>
            </a:pPr>
            <a:r>
              <a:rPr lang="en-US" b="1" baseline="0" dirty="0" smtClean="0"/>
              <a:t>Focus on major differences in performance between native and invasive</a:t>
            </a:r>
          </a:p>
          <a:p>
            <a:pPr marL="0" marR="0" indent="0" algn="l" defTabSz="457200" rtl="0" eaLnBrk="1" fontAlgn="auto" latinLnBrk="0" hangingPunct="1">
              <a:lnSpc>
                <a:spcPct val="100000"/>
              </a:lnSpc>
              <a:spcBef>
                <a:spcPts val="0"/>
              </a:spcBef>
              <a:spcAft>
                <a:spcPts val="0"/>
              </a:spcAft>
              <a:buClrTx/>
              <a:buSzTx/>
              <a:buFontTx/>
              <a:buNone/>
              <a:tabLst/>
              <a:defRPr/>
            </a:pPr>
            <a:endParaRPr lang="en-US" b="0" baseline="0" dirty="0" smtClean="0"/>
          </a:p>
        </p:txBody>
      </p:sp>
      <p:sp>
        <p:nvSpPr>
          <p:cNvPr id="4" name="Slide Number Placeholder 3"/>
          <p:cNvSpPr>
            <a:spLocks noGrp="1"/>
          </p:cNvSpPr>
          <p:nvPr>
            <p:ph type="sldNum" sz="quarter" idx="10"/>
          </p:nvPr>
        </p:nvSpPr>
        <p:spPr/>
        <p:txBody>
          <a:bodyPr/>
          <a:lstStyle/>
          <a:p>
            <a:fld id="{5A084C09-802B-AA4D-A149-B4B9A2038697}" type="slidenum">
              <a:rPr lang="en-US" smtClean="0"/>
              <a:t>58</a:t>
            </a:fld>
            <a:endParaRPr lang="en-US" dirty="0"/>
          </a:p>
        </p:txBody>
      </p:sp>
    </p:spTree>
    <p:extLst>
      <p:ext uri="{BB962C8B-B14F-4D97-AF65-F5344CB8AC3E}">
        <p14:creationId xmlns:p14="http://schemas.microsoft.com/office/powerpoint/2010/main" val="247265189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1" baseline="0" dirty="0" err="1" smtClean="0"/>
              <a:t>advatange</a:t>
            </a:r>
            <a:r>
              <a:rPr lang="en-US" b="1" baseline="0" dirty="0" smtClean="0"/>
              <a:t> that we’re focusing on a single demographic process. This makes extrapolation</a:t>
            </a:r>
          </a:p>
          <a:p>
            <a:pPr marL="0" marR="0" indent="0" algn="l" defTabSz="457200" rtl="0" eaLnBrk="1" fontAlgn="auto" latinLnBrk="0" hangingPunct="1">
              <a:lnSpc>
                <a:spcPct val="100000"/>
              </a:lnSpc>
              <a:spcBef>
                <a:spcPts val="0"/>
              </a:spcBef>
              <a:spcAft>
                <a:spcPts val="0"/>
              </a:spcAft>
              <a:buClrTx/>
              <a:buSzTx/>
              <a:buFontTx/>
              <a:buNone/>
              <a:tabLst/>
              <a:defRPr/>
            </a:pPr>
            <a:r>
              <a:rPr lang="en-US" b="1" baseline="0" dirty="0" smtClean="0"/>
              <a:t>Focus on major differences in performance between native and invasive</a:t>
            </a:r>
          </a:p>
          <a:p>
            <a:pPr marL="0" marR="0" indent="0" algn="l" defTabSz="457200" rtl="0" eaLnBrk="1" fontAlgn="auto" latinLnBrk="0" hangingPunct="1">
              <a:lnSpc>
                <a:spcPct val="100000"/>
              </a:lnSpc>
              <a:spcBef>
                <a:spcPts val="0"/>
              </a:spcBef>
              <a:spcAft>
                <a:spcPts val="0"/>
              </a:spcAft>
              <a:buClrTx/>
              <a:buSzTx/>
              <a:buFontTx/>
              <a:buNone/>
              <a:tabLst/>
              <a:defRPr/>
            </a:pPr>
            <a:endParaRPr lang="en-US" b="0" baseline="0" dirty="0" smtClean="0"/>
          </a:p>
        </p:txBody>
      </p:sp>
      <p:sp>
        <p:nvSpPr>
          <p:cNvPr id="4" name="Slide Number Placeholder 3"/>
          <p:cNvSpPr>
            <a:spLocks noGrp="1"/>
          </p:cNvSpPr>
          <p:nvPr>
            <p:ph type="sldNum" sz="quarter" idx="10"/>
          </p:nvPr>
        </p:nvSpPr>
        <p:spPr/>
        <p:txBody>
          <a:bodyPr/>
          <a:lstStyle/>
          <a:p>
            <a:fld id="{5A084C09-802B-AA4D-A149-B4B9A2038697}" type="slidenum">
              <a:rPr lang="en-US" smtClean="0"/>
              <a:t>59</a:t>
            </a:fld>
            <a:endParaRPr lang="en-US" dirty="0"/>
          </a:p>
        </p:txBody>
      </p:sp>
    </p:spTree>
    <p:extLst>
      <p:ext uri="{BB962C8B-B14F-4D97-AF65-F5344CB8AC3E}">
        <p14:creationId xmlns:p14="http://schemas.microsoft.com/office/powerpoint/2010/main" val="247265189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1" baseline="0" dirty="0" smtClean="0"/>
              <a:t>Seed production is a good order of magnitude higher</a:t>
            </a:r>
          </a:p>
        </p:txBody>
      </p:sp>
      <p:sp>
        <p:nvSpPr>
          <p:cNvPr id="4" name="Slide Number Placeholder 3"/>
          <p:cNvSpPr>
            <a:spLocks noGrp="1"/>
          </p:cNvSpPr>
          <p:nvPr>
            <p:ph type="sldNum" sz="quarter" idx="10"/>
          </p:nvPr>
        </p:nvSpPr>
        <p:spPr/>
        <p:txBody>
          <a:bodyPr/>
          <a:lstStyle/>
          <a:p>
            <a:fld id="{5A084C09-802B-AA4D-A149-B4B9A2038697}" type="slidenum">
              <a:rPr lang="en-US" smtClean="0"/>
              <a:t>60</a:t>
            </a:fld>
            <a:endParaRPr lang="en-US" dirty="0"/>
          </a:p>
        </p:txBody>
      </p:sp>
    </p:spTree>
    <p:extLst>
      <p:ext uri="{BB962C8B-B14F-4D97-AF65-F5344CB8AC3E}">
        <p14:creationId xmlns:p14="http://schemas.microsoft.com/office/powerpoint/2010/main" val="247265189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b="0" baseline="0" dirty="0" smtClean="0"/>
          </a:p>
        </p:txBody>
      </p:sp>
      <p:sp>
        <p:nvSpPr>
          <p:cNvPr id="4" name="Slide Number Placeholder 3"/>
          <p:cNvSpPr>
            <a:spLocks noGrp="1"/>
          </p:cNvSpPr>
          <p:nvPr>
            <p:ph type="sldNum" sz="quarter" idx="10"/>
          </p:nvPr>
        </p:nvSpPr>
        <p:spPr/>
        <p:txBody>
          <a:bodyPr/>
          <a:lstStyle/>
          <a:p>
            <a:fld id="{5A084C09-802B-AA4D-A149-B4B9A2038697}" type="slidenum">
              <a:rPr lang="en-US" smtClean="0"/>
              <a:t>61</a:t>
            </a:fld>
            <a:endParaRPr lang="en-US" dirty="0"/>
          </a:p>
        </p:txBody>
      </p:sp>
    </p:spTree>
    <p:extLst>
      <p:ext uri="{BB962C8B-B14F-4D97-AF65-F5344CB8AC3E}">
        <p14:creationId xmlns:p14="http://schemas.microsoft.com/office/powerpoint/2010/main" val="247265189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Let’s focus in</a:t>
            </a:r>
            <a:r>
              <a:rPr lang="en-US" b="1" baseline="0" dirty="0" smtClean="0"/>
              <a:t> on garlic mustard</a:t>
            </a:r>
          </a:p>
          <a:p>
            <a:r>
              <a:rPr lang="en-US" b="1" baseline="0" dirty="0" smtClean="0"/>
              <a:t> patterns look pretty similar in both habitat types</a:t>
            </a:r>
            <a:endParaRPr lang="en-US" b="1" dirty="0"/>
          </a:p>
        </p:txBody>
      </p:sp>
      <p:sp>
        <p:nvSpPr>
          <p:cNvPr id="4" name="Slide Number Placeholder 3"/>
          <p:cNvSpPr>
            <a:spLocks noGrp="1"/>
          </p:cNvSpPr>
          <p:nvPr>
            <p:ph type="sldNum" sz="quarter" idx="10"/>
          </p:nvPr>
        </p:nvSpPr>
        <p:spPr/>
        <p:txBody>
          <a:bodyPr/>
          <a:lstStyle/>
          <a:p>
            <a:fld id="{5A084C09-802B-AA4D-A149-B4B9A2038697}" type="slidenum">
              <a:rPr lang="en-US" smtClean="0"/>
              <a:t>62</a:t>
            </a:fld>
            <a:endParaRPr lang="en-US" dirty="0"/>
          </a:p>
        </p:txBody>
      </p:sp>
    </p:spTree>
    <p:extLst>
      <p:ext uri="{BB962C8B-B14F-4D97-AF65-F5344CB8AC3E}">
        <p14:creationId xmlns:p14="http://schemas.microsoft.com/office/powerpoint/2010/main" val="375088647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Let’s focus in</a:t>
            </a:r>
            <a:r>
              <a:rPr lang="en-US" b="1" baseline="0" dirty="0" smtClean="0"/>
              <a:t> on garlic mustard</a:t>
            </a:r>
          </a:p>
          <a:p>
            <a:r>
              <a:rPr lang="en-US" b="1" baseline="0" dirty="0" smtClean="0"/>
              <a:t> patterns look pretty similar in both habitat types</a:t>
            </a:r>
            <a:endParaRPr lang="en-US" b="1" dirty="0"/>
          </a:p>
        </p:txBody>
      </p:sp>
      <p:sp>
        <p:nvSpPr>
          <p:cNvPr id="4" name="Slide Number Placeholder 3"/>
          <p:cNvSpPr>
            <a:spLocks noGrp="1"/>
          </p:cNvSpPr>
          <p:nvPr>
            <p:ph type="sldNum" sz="quarter" idx="10"/>
          </p:nvPr>
        </p:nvSpPr>
        <p:spPr/>
        <p:txBody>
          <a:bodyPr/>
          <a:lstStyle/>
          <a:p>
            <a:fld id="{5A084C09-802B-AA4D-A149-B4B9A2038697}" type="slidenum">
              <a:rPr lang="en-US" smtClean="0"/>
              <a:t>63</a:t>
            </a:fld>
            <a:endParaRPr lang="en-US" dirty="0"/>
          </a:p>
        </p:txBody>
      </p:sp>
    </p:spTree>
    <p:extLst>
      <p:ext uri="{BB962C8B-B14F-4D97-AF65-F5344CB8AC3E}">
        <p14:creationId xmlns:p14="http://schemas.microsoft.com/office/powerpoint/2010/main" val="375088647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Caveats: early establishment lambda</a:t>
            </a:r>
          </a:p>
          <a:p>
            <a:r>
              <a:rPr lang="en-US" b="1" dirty="0" smtClean="0"/>
              <a:t>Under good conditions</a:t>
            </a:r>
            <a:r>
              <a:rPr lang="en-US" b="1" baseline="0" dirty="0" smtClean="0"/>
              <a:t> of pH and N</a:t>
            </a:r>
            <a:endParaRPr lang="en-US" b="1" dirty="0" smtClean="0"/>
          </a:p>
          <a:p>
            <a:r>
              <a:rPr lang="en-US" b="1" dirty="0" smtClean="0"/>
              <a:t>The part on the grey scale is where</a:t>
            </a:r>
            <a:r>
              <a:rPr lang="en-US" b="1" baseline="0" dirty="0" smtClean="0"/>
              <a:t> it can’t survive</a:t>
            </a:r>
            <a:endParaRPr lang="en-US" b="1" dirty="0"/>
          </a:p>
        </p:txBody>
      </p:sp>
      <p:sp>
        <p:nvSpPr>
          <p:cNvPr id="4" name="Slide Number Placeholder 3"/>
          <p:cNvSpPr>
            <a:spLocks noGrp="1"/>
          </p:cNvSpPr>
          <p:nvPr>
            <p:ph type="sldNum" sz="quarter" idx="10"/>
          </p:nvPr>
        </p:nvSpPr>
        <p:spPr/>
        <p:txBody>
          <a:bodyPr/>
          <a:lstStyle/>
          <a:p>
            <a:fld id="{5A084C09-802B-AA4D-A149-B4B9A2038697}" type="slidenum">
              <a:rPr lang="en-US" smtClean="0"/>
              <a:t>66</a:t>
            </a:fld>
            <a:endParaRPr lang="en-US" dirty="0"/>
          </a:p>
        </p:txBody>
      </p:sp>
    </p:spTree>
    <p:extLst>
      <p:ext uri="{BB962C8B-B14F-4D97-AF65-F5344CB8AC3E}">
        <p14:creationId xmlns:p14="http://schemas.microsoft.com/office/powerpoint/2010/main" val="37508864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1" dirty="0" smtClean="0"/>
              <a:t>At the scale of species ranges, this is what</a:t>
            </a:r>
            <a:r>
              <a:rPr lang="en-US" b="1" baseline="0" dirty="0" smtClean="0"/>
              <a:t> we typically have.</a:t>
            </a:r>
            <a:endParaRPr lang="en-US" b="1"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1" baseline="0" dirty="0" smtClean="0"/>
              <a:t>Can extrapolate in space and time, and people tolerate it.</a:t>
            </a:r>
          </a:p>
          <a:p>
            <a:pPr marL="0" marR="0" indent="0" algn="l" defTabSz="457200" rtl="0" eaLnBrk="1" fontAlgn="auto" latinLnBrk="0" hangingPunct="1">
              <a:lnSpc>
                <a:spcPct val="100000"/>
              </a:lnSpc>
              <a:spcBef>
                <a:spcPts val="0"/>
              </a:spcBef>
              <a:spcAft>
                <a:spcPts val="0"/>
              </a:spcAft>
              <a:buClrTx/>
              <a:buSzTx/>
              <a:buFontTx/>
              <a:buNone/>
              <a:tabLst/>
              <a:defRPr/>
            </a:pPr>
            <a:r>
              <a:rPr lang="en-US" b="1" baseline="0" dirty="0" smtClean="0"/>
              <a:t>Suitable for exploring patterns, not for predicting them</a:t>
            </a:r>
          </a:p>
          <a:p>
            <a:pPr marL="0" marR="0" indent="0" algn="l" defTabSz="457200" rtl="0" eaLnBrk="1" fontAlgn="auto" latinLnBrk="0" hangingPunct="1">
              <a:lnSpc>
                <a:spcPct val="100000"/>
              </a:lnSpc>
              <a:spcBef>
                <a:spcPts val="0"/>
              </a:spcBef>
              <a:spcAft>
                <a:spcPts val="0"/>
              </a:spcAft>
              <a:buClrTx/>
              <a:buSzTx/>
              <a:buFontTx/>
              <a:buNone/>
              <a:tabLst/>
              <a:defRPr/>
            </a:pPr>
            <a:r>
              <a:rPr lang="en-US" b="1" baseline="0" dirty="0" smtClean="0"/>
              <a:t>Demog!=occurrence</a:t>
            </a:r>
            <a:endParaRPr lang="en-US" b="1"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b="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b="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0" dirty="0" smtClean="0"/>
              <a:t>If</a:t>
            </a:r>
            <a:r>
              <a:rPr lang="en-US" b="0" baseline="0" dirty="0" smtClean="0"/>
              <a:t> you have great data, this might be an occupancy model and abundance.</a:t>
            </a:r>
          </a:p>
          <a:p>
            <a:pPr marL="0" marR="0" indent="0" algn="l" defTabSz="457200" rtl="0" eaLnBrk="1" fontAlgn="auto" latinLnBrk="0" hangingPunct="1">
              <a:lnSpc>
                <a:spcPct val="100000"/>
              </a:lnSpc>
              <a:spcBef>
                <a:spcPts val="0"/>
              </a:spcBef>
              <a:spcAft>
                <a:spcPts val="0"/>
              </a:spcAft>
              <a:buClrTx/>
              <a:buSzTx/>
              <a:buFontTx/>
              <a:buNone/>
              <a:tabLst/>
              <a:defRPr/>
            </a:pPr>
            <a:endParaRPr lang="en-US" b="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0" dirty="0" smtClean="0"/>
              <a:t>as we have occurrence </a:t>
            </a:r>
            <a:r>
              <a:rPr lang="en-US" b="0" smtClean="0"/>
              <a:t>and env, </a:t>
            </a:r>
            <a:r>
              <a:rPr lang="en-US" b="0" dirty="0" smtClean="0"/>
              <a:t>so we should be able to build</a:t>
            </a:r>
            <a:r>
              <a:rPr lang="en-US" b="0" baseline="0" dirty="0" smtClean="0"/>
              <a:t> statistical relationships the describe the probability that we find the species in that environment.</a:t>
            </a:r>
          </a:p>
          <a:p>
            <a:pPr marL="0" marR="0" indent="0" algn="l" defTabSz="457200" rtl="0" eaLnBrk="1" fontAlgn="auto" latinLnBrk="0" hangingPunct="1">
              <a:lnSpc>
                <a:spcPct val="100000"/>
              </a:lnSpc>
              <a:spcBef>
                <a:spcPts val="0"/>
              </a:spcBef>
              <a:spcAft>
                <a:spcPts val="0"/>
              </a:spcAft>
              <a:buClrTx/>
              <a:buSzTx/>
              <a:buFontTx/>
              <a:buNone/>
              <a:tabLst/>
              <a:defRPr/>
            </a:pPr>
            <a:r>
              <a:rPr lang="en-US" b="0" dirty="0" smtClean="0"/>
              <a:t>These would be based on niche relationships</a:t>
            </a:r>
            <a:r>
              <a:rPr lang="en-US" b="0" baseline="0" dirty="0" smtClean="0"/>
              <a:t> to </a:t>
            </a:r>
            <a:r>
              <a:rPr lang="en-US" b="0" dirty="0" smtClean="0"/>
              <a:t>Predict</a:t>
            </a:r>
            <a:r>
              <a:rPr lang="en-US" b="0" baseline="0" dirty="0" smtClean="0"/>
              <a:t> habitat suitability.</a:t>
            </a:r>
            <a:endParaRPr lang="en-US" b="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0" dirty="0" smtClean="0"/>
              <a:t>so we should be able to build a range map by </a:t>
            </a:r>
            <a:r>
              <a:rPr lang="en-US" b="0" baseline="0" dirty="0" smtClean="0"/>
              <a:t>which describe spatial patterns of occurrence probability</a:t>
            </a:r>
            <a:r>
              <a:rPr lang="en-US" b="0" dirty="0" smtClean="0"/>
              <a:t>, right? Then if we know something about changing environment, we just forecast it, right?</a:t>
            </a:r>
          </a:p>
          <a:p>
            <a:r>
              <a:rPr lang="en-US" b="0" dirty="0" smtClean="0"/>
              <a:t>Not so simple – I’ll show you how</a:t>
            </a:r>
            <a:r>
              <a:rPr lang="en-US" b="0" baseline="0" dirty="0" smtClean="0"/>
              <a:t> I’ve improved it and try to steer its use in the right direction</a:t>
            </a:r>
            <a:endParaRPr lang="en-US" b="0" dirty="0" smtClean="0"/>
          </a:p>
          <a:p>
            <a:r>
              <a:rPr lang="en-US" b="0" dirty="0" smtClean="0"/>
              <a:t>But</a:t>
            </a:r>
            <a:r>
              <a:rPr lang="en-US" b="0" baseline="0" dirty="0" smtClean="0"/>
              <a:t> because its based on machine learning principles which are unfamiliar to most ecologists, it has been widely misunderstood and misused. </a:t>
            </a:r>
          </a:p>
          <a:p>
            <a:r>
              <a:rPr lang="en-US" b="0" baseline="0" dirty="0" smtClean="0"/>
              <a:t>So I set out to explain how it works because, with the number of studies relying on it, I felt like helping others build their own models properly could have a  large impact on ecology, particularly conservation.</a:t>
            </a:r>
            <a:endParaRPr lang="en-US" b="0" dirty="0" smtClean="0"/>
          </a:p>
          <a:p>
            <a:pPr marL="0" indent="0">
              <a:spcAft>
                <a:spcPts val="1200"/>
              </a:spcAft>
              <a:buNone/>
            </a:pPr>
            <a:endParaRPr lang="en-US" b="1" dirty="0" smtClean="0">
              <a:solidFill>
                <a:srgbClr val="000000"/>
              </a:solidFill>
            </a:endParaRPr>
          </a:p>
          <a:p>
            <a:endParaRPr lang="en-US" dirty="0" smtClean="0"/>
          </a:p>
          <a:p>
            <a:endParaRPr lang="en-US" dirty="0"/>
          </a:p>
        </p:txBody>
      </p:sp>
      <p:sp>
        <p:nvSpPr>
          <p:cNvPr id="4" name="Slide Number Placeholder 3"/>
          <p:cNvSpPr>
            <a:spLocks noGrp="1"/>
          </p:cNvSpPr>
          <p:nvPr>
            <p:ph type="sldNum" sz="quarter" idx="10"/>
          </p:nvPr>
        </p:nvSpPr>
        <p:spPr/>
        <p:txBody>
          <a:bodyPr/>
          <a:lstStyle/>
          <a:p>
            <a:fld id="{9D9F04C9-3686-9540-BA5C-9F8BFA52B173}" type="slidenum">
              <a:t>6</a:t>
            </a:fld>
            <a:endParaRPr lang="en-US" dirty="0"/>
          </a:p>
        </p:txBody>
      </p:sp>
    </p:spTree>
    <p:extLst>
      <p:ext uri="{BB962C8B-B14F-4D97-AF65-F5344CB8AC3E}">
        <p14:creationId xmlns:p14="http://schemas.microsoft.com/office/powerpoint/2010/main" val="55273675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Caveats: early establishment lambda</a:t>
            </a:r>
          </a:p>
          <a:p>
            <a:r>
              <a:rPr lang="en-US" b="1" dirty="0" smtClean="0"/>
              <a:t>Under good conditions</a:t>
            </a:r>
            <a:r>
              <a:rPr lang="en-US" b="1" baseline="0" dirty="0" smtClean="0"/>
              <a:t> of pH and N</a:t>
            </a:r>
            <a:endParaRPr lang="en-US" b="1" dirty="0" smtClean="0"/>
          </a:p>
          <a:p>
            <a:r>
              <a:rPr lang="en-US" b="1" dirty="0" smtClean="0"/>
              <a:t>The part on the grey scale is where</a:t>
            </a:r>
            <a:r>
              <a:rPr lang="en-US" b="1" baseline="0" dirty="0" smtClean="0"/>
              <a:t> it can’t survive</a:t>
            </a:r>
            <a:endParaRPr lang="en-US" b="1" dirty="0"/>
          </a:p>
        </p:txBody>
      </p:sp>
      <p:sp>
        <p:nvSpPr>
          <p:cNvPr id="4" name="Slide Number Placeholder 3"/>
          <p:cNvSpPr>
            <a:spLocks noGrp="1"/>
          </p:cNvSpPr>
          <p:nvPr>
            <p:ph type="sldNum" sz="quarter" idx="10"/>
          </p:nvPr>
        </p:nvSpPr>
        <p:spPr/>
        <p:txBody>
          <a:bodyPr/>
          <a:lstStyle/>
          <a:p>
            <a:fld id="{5A084C09-802B-AA4D-A149-B4B9A2038697}" type="slidenum">
              <a:rPr lang="en-US" smtClean="0"/>
              <a:t>67</a:t>
            </a:fld>
            <a:endParaRPr lang="en-US" dirty="0"/>
          </a:p>
        </p:txBody>
      </p:sp>
    </p:spTree>
    <p:extLst>
      <p:ext uri="{BB962C8B-B14F-4D97-AF65-F5344CB8AC3E}">
        <p14:creationId xmlns:p14="http://schemas.microsoft.com/office/powerpoint/2010/main" val="375088647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Workflow that starts</a:t>
            </a:r>
            <a:r>
              <a:rPr lang="en-US" b="1" baseline="0" dirty="0" smtClean="0"/>
              <a:t> with available data and uses new insights from modeling to </a:t>
            </a:r>
            <a:r>
              <a:rPr lang="en-US" b="1" dirty="0" smtClean="0"/>
              <a:t>Iteratively</a:t>
            </a:r>
            <a:r>
              <a:rPr lang="en-US" b="1" baseline="0" dirty="0" smtClean="0"/>
              <a:t> fill data gaps </a:t>
            </a:r>
          </a:p>
          <a:p>
            <a:r>
              <a:rPr lang="en-US" b="1" baseline="0" dirty="0" smtClean="0"/>
              <a:t>Allowing us to make predictions that scale from individuals, through populations, to biogeographic patterns</a:t>
            </a:r>
          </a:p>
        </p:txBody>
      </p:sp>
      <p:sp>
        <p:nvSpPr>
          <p:cNvPr id="4" name="Slide Number Placeholder 3"/>
          <p:cNvSpPr>
            <a:spLocks noGrp="1"/>
          </p:cNvSpPr>
          <p:nvPr>
            <p:ph type="sldNum" sz="quarter" idx="10"/>
          </p:nvPr>
        </p:nvSpPr>
        <p:spPr/>
        <p:txBody>
          <a:bodyPr/>
          <a:lstStyle/>
          <a:p>
            <a:fld id="{5A084C09-802B-AA4D-A149-B4B9A2038697}" type="slidenum">
              <a:rPr lang="en-US" smtClean="0"/>
              <a:t>68</a:t>
            </a:fld>
            <a:endParaRPr lang="en-US" dirty="0"/>
          </a:p>
        </p:txBody>
      </p:sp>
    </p:spTree>
    <p:extLst>
      <p:ext uri="{BB962C8B-B14F-4D97-AF65-F5344CB8AC3E}">
        <p14:creationId xmlns:p14="http://schemas.microsoft.com/office/powerpoint/2010/main" val="9831230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Workflow that starts</a:t>
            </a:r>
            <a:r>
              <a:rPr lang="en-US" b="1" baseline="0" dirty="0" smtClean="0"/>
              <a:t> with available data and uses new insights from modeling to </a:t>
            </a:r>
            <a:r>
              <a:rPr lang="en-US" b="1" dirty="0" smtClean="0"/>
              <a:t>Iteratively</a:t>
            </a:r>
            <a:r>
              <a:rPr lang="en-US" b="1" baseline="0" dirty="0" smtClean="0"/>
              <a:t> fill data gaps </a:t>
            </a:r>
          </a:p>
          <a:p>
            <a:r>
              <a:rPr lang="en-US" b="1" baseline="0" dirty="0" smtClean="0"/>
              <a:t>Allowing us to make predictions that scale from individuals, through populations, to biogeographic patterns</a:t>
            </a:r>
          </a:p>
        </p:txBody>
      </p:sp>
      <p:sp>
        <p:nvSpPr>
          <p:cNvPr id="4" name="Slide Number Placeholder 3"/>
          <p:cNvSpPr>
            <a:spLocks noGrp="1"/>
          </p:cNvSpPr>
          <p:nvPr>
            <p:ph type="sldNum" sz="quarter" idx="10"/>
          </p:nvPr>
        </p:nvSpPr>
        <p:spPr/>
        <p:txBody>
          <a:bodyPr/>
          <a:lstStyle/>
          <a:p>
            <a:fld id="{5A084C09-802B-AA4D-A149-B4B9A2038697}" type="slidenum">
              <a:rPr lang="en-US" smtClean="0"/>
              <a:t>69</a:t>
            </a:fld>
            <a:endParaRPr lang="en-US" dirty="0"/>
          </a:p>
        </p:txBody>
      </p:sp>
    </p:spTree>
    <p:extLst>
      <p:ext uri="{BB962C8B-B14F-4D97-AF65-F5344CB8AC3E}">
        <p14:creationId xmlns:p14="http://schemas.microsoft.com/office/powerpoint/2010/main" val="983123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1" dirty="0" smtClean="0"/>
              <a:t>At the scale of species ranges, this is what</a:t>
            </a:r>
            <a:r>
              <a:rPr lang="en-US" b="1" baseline="0" dirty="0" smtClean="0"/>
              <a:t> we typically have.</a:t>
            </a:r>
            <a:endParaRPr lang="en-US" b="1"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1" baseline="0" dirty="0" smtClean="0"/>
              <a:t>Can extrapolate in space and time, and people tolerate it.</a:t>
            </a:r>
          </a:p>
          <a:p>
            <a:pPr marL="0" marR="0" indent="0" algn="l" defTabSz="457200" rtl="0" eaLnBrk="1" fontAlgn="auto" latinLnBrk="0" hangingPunct="1">
              <a:lnSpc>
                <a:spcPct val="100000"/>
              </a:lnSpc>
              <a:spcBef>
                <a:spcPts val="0"/>
              </a:spcBef>
              <a:spcAft>
                <a:spcPts val="0"/>
              </a:spcAft>
              <a:buClrTx/>
              <a:buSzTx/>
              <a:buFontTx/>
              <a:buNone/>
              <a:tabLst/>
              <a:defRPr/>
            </a:pPr>
            <a:r>
              <a:rPr lang="en-US" b="1" baseline="0" dirty="0" smtClean="0"/>
              <a:t>Suitable for exploring patterns, not for predicting them</a:t>
            </a:r>
          </a:p>
          <a:p>
            <a:pPr marL="0" marR="0" indent="0" algn="l" defTabSz="457200" rtl="0" eaLnBrk="1" fontAlgn="auto" latinLnBrk="0" hangingPunct="1">
              <a:lnSpc>
                <a:spcPct val="100000"/>
              </a:lnSpc>
              <a:spcBef>
                <a:spcPts val="0"/>
              </a:spcBef>
              <a:spcAft>
                <a:spcPts val="0"/>
              </a:spcAft>
              <a:buClrTx/>
              <a:buSzTx/>
              <a:buFontTx/>
              <a:buNone/>
              <a:tabLst/>
              <a:defRPr/>
            </a:pPr>
            <a:r>
              <a:rPr lang="en-US" b="1" baseline="0" dirty="0" smtClean="0"/>
              <a:t>Demog!=occurrence</a:t>
            </a:r>
            <a:endParaRPr lang="en-US" b="1"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b="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b="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0" dirty="0" smtClean="0"/>
              <a:t>If</a:t>
            </a:r>
            <a:r>
              <a:rPr lang="en-US" b="0" baseline="0" dirty="0" smtClean="0"/>
              <a:t> you have great data, this might be an occupancy model and abundance.</a:t>
            </a:r>
          </a:p>
          <a:p>
            <a:pPr marL="0" marR="0" indent="0" algn="l" defTabSz="457200" rtl="0" eaLnBrk="1" fontAlgn="auto" latinLnBrk="0" hangingPunct="1">
              <a:lnSpc>
                <a:spcPct val="100000"/>
              </a:lnSpc>
              <a:spcBef>
                <a:spcPts val="0"/>
              </a:spcBef>
              <a:spcAft>
                <a:spcPts val="0"/>
              </a:spcAft>
              <a:buClrTx/>
              <a:buSzTx/>
              <a:buFontTx/>
              <a:buNone/>
              <a:tabLst/>
              <a:defRPr/>
            </a:pPr>
            <a:endParaRPr lang="en-US" b="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0" dirty="0" smtClean="0"/>
              <a:t>as we have occurrence </a:t>
            </a:r>
            <a:r>
              <a:rPr lang="en-US" b="0" smtClean="0"/>
              <a:t>and env, </a:t>
            </a:r>
            <a:r>
              <a:rPr lang="en-US" b="0" dirty="0" smtClean="0"/>
              <a:t>so we should be able to build</a:t>
            </a:r>
            <a:r>
              <a:rPr lang="en-US" b="0" baseline="0" dirty="0" smtClean="0"/>
              <a:t> statistical relationships the describe the probability that we find the species in that environment.</a:t>
            </a:r>
          </a:p>
          <a:p>
            <a:pPr marL="0" marR="0" indent="0" algn="l" defTabSz="457200" rtl="0" eaLnBrk="1" fontAlgn="auto" latinLnBrk="0" hangingPunct="1">
              <a:lnSpc>
                <a:spcPct val="100000"/>
              </a:lnSpc>
              <a:spcBef>
                <a:spcPts val="0"/>
              </a:spcBef>
              <a:spcAft>
                <a:spcPts val="0"/>
              </a:spcAft>
              <a:buClrTx/>
              <a:buSzTx/>
              <a:buFontTx/>
              <a:buNone/>
              <a:tabLst/>
              <a:defRPr/>
            </a:pPr>
            <a:r>
              <a:rPr lang="en-US" b="0" dirty="0" smtClean="0"/>
              <a:t>These would be based on niche relationships</a:t>
            </a:r>
            <a:r>
              <a:rPr lang="en-US" b="0" baseline="0" dirty="0" smtClean="0"/>
              <a:t> to </a:t>
            </a:r>
            <a:r>
              <a:rPr lang="en-US" b="0" dirty="0" smtClean="0"/>
              <a:t>Predict</a:t>
            </a:r>
            <a:r>
              <a:rPr lang="en-US" b="0" baseline="0" dirty="0" smtClean="0"/>
              <a:t> habitat suitability.</a:t>
            </a:r>
            <a:endParaRPr lang="en-US" b="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0" dirty="0" smtClean="0"/>
              <a:t>so we should be able to build a range map by </a:t>
            </a:r>
            <a:r>
              <a:rPr lang="en-US" b="0" baseline="0" dirty="0" smtClean="0"/>
              <a:t>which describe spatial patterns of occurrence probability</a:t>
            </a:r>
            <a:r>
              <a:rPr lang="en-US" b="0" dirty="0" smtClean="0"/>
              <a:t>, right? Then if we know something about changing environment, we just forecast it, right?</a:t>
            </a:r>
          </a:p>
          <a:p>
            <a:r>
              <a:rPr lang="en-US" b="0" dirty="0" smtClean="0"/>
              <a:t>Not so simple – I’ll show you how</a:t>
            </a:r>
            <a:r>
              <a:rPr lang="en-US" b="0" baseline="0" dirty="0" smtClean="0"/>
              <a:t> I’ve improved it and try to steer its use in the right direction</a:t>
            </a:r>
            <a:endParaRPr lang="en-US" b="0" dirty="0" smtClean="0"/>
          </a:p>
          <a:p>
            <a:r>
              <a:rPr lang="en-US" b="0" dirty="0" smtClean="0"/>
              <a:t>But</a:t>
            </a:r>
            <a:r>
              <a:rPr lang="en-US" b="0" baseline="0" dirty="0" smtClean="0"/>
              <a:t> because its based on machine learning principles which are unfamiliar to most ecologists, it has been widely misunderstood and misused. </a:t>
            </a:r>
          </a:p>
          <a:p>
            <a:r>
              <a:rPr lang="en-US" b="0" baseline="0" dirty="0" smtClean="0"/>
              <a:t>So I set out to explain how it works because, with the number of studies relying on it, I felt like helping others build their own models properly could have a  large impact on ecology, particularly conservation.</a:t>
            </a:r>
            <a:endParaRPr lang="en-US" b="0" dirty="0" smtClean="0"/>
          </a:p>
          <a:p>
            <a:pPr marL="0" indent="0">
              <a:spcAft>
                <a:spcPts val="1200"/>
              </a:spcAft>
              <a:buNone/>
            </a:pPr>
            <a:endParaRPr lang="en-US" b="1" dirty="0" smtClean="0">
              <a:solidFill>
                <a:srgbClr val="000000"/>
              </a:solidFill>
            </a:endParaRPr>
          </a:p>
          <a:p>
            <a:endParaRPr lang="en-US" dirty="0" smtClean="0"/>
          </a:p>
          <a:p>
            <a:endParaRPr lang="en-US" dirty="0"/>
          </a:p>
        </p:txBody>
      </p:sp>
      <p:sp>
        <p:nvSpPr>
          <p:cNvPr id="4" name="Slide Number Placeholder 3"/>
          <p:cNvSpPr>
            <a:spLocks noGrp="1"/>
          </p:cNvSpPr>
          <p:nvPr>
            <p:ph type="sldNum" sz="quarter" idx="10"/>
          </p:nvPr>
        </p:nvSpPr>
        <p:spPr/>
        <p:txBody>
          <a:bodyPr/>
          <a:lstStyle/>
          <a:p>
            <a:fld id="{9D9F04C9-3686-9540-BA5C-9F8BFA52B173}" type="slidenum">
              <a:t>7</a:t>
            </a:fld>
            <a:endParaRPr lang="en-US" dirty="0"/>
          </a:p>
        </p:txBody>
      </p:sp>
    </p:spTree>
    <p:extLst>
      <p:ext uri="{BB962C8B-B14F-4D97-AF65-F5344CB8AC3E}">
        <p14:creationId xmlns:p14="http://schemas.microsoft.com/office/powerpoint/2010/main" val="12299595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1" dirty="0" smtClean="0"/>
              <a:t>At the scale of species ranges, this is what</a:t>
            </a:r>
            <a:r>
              <a:rPr lang="en-US" b="1" baseline="0" dirty="0" smtClean="0"/>
              <a:t> we typically have.</a:t>
            </a:r>
            <a:endParaRPr lang="en-US" b="1"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1" baseline="0" dirty="0" smtClean="0"/>
              <a:t>Can extrapolate in space and time, and people tolerate it.</a:t>
            </a:r>
          </a:p>
          <a:p>
            <a:pPr marL="0" marR="0" indent="0" algn="l" defTabSz="457200" rtl="0" eaLnBrk="1" fontAlgn="auto" latinLnBrk="0" hangingPunct="1">
              <a:lnSpc>
                <a:spcPct val="100000"/>
              </a:lnSpc>
              <a:spcBef>
                <a:spcPts val="0"/>
              </a:spcBef>
              <a:spcAft>
                <a:spcPts val="0"/>
              </a:spcAft>
              <a:buClrTx/>
              <a:buSzTx/>
              <a:buFontTx/>
              <a:buNone/>
              <a:tabLst/>
              <a:defRPr/>
            </a:pPr>
            <a:r>
              <a:rPr lang="en-US" b="1" baseline="0" dirty="0" smtClean="0"/>
              <a:t>Suitable for exploring patterns, not for predicting them</a:t>
            </a:r>
          </a:p>
          <a:p>
            <a:pPr marL="0" marR="0" indent="0" algn="l" defTabSz="457200" rtl="0" eaLnBrk="1" fontAlgn="auto" latinLnBrk="0" hangingPunct="1">
              <a:lnSpc>
                <a:spcPct val="100000"/>
              </a:lnSpc>
              <a:spcBef>
                <a:spcPts val="0"/>
              </a:spcBef>
              <a:spcAft>
                <a:spcPts val="0"/>
              </a:spcAft>
              <a:buClrTx/>
              <a:buSzTx/>
              <a:buFontTx/>
              <a:buNone/>
              <a:tabLst/>
              <a:defRPr/>
            </a:pPr>
            <a:r>
              <a:rPr lang="en-US" b="1" baseline="0" dirty="0" smtClean="0"/>
              <a:t>Demog!=occurrence</a:t>
            </a:r>
            <a:endParaRPr lang="en-US" b="1"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b="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b="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0" dirty="0" smtClean="0"/>
              <a:t>If</a:t>
            </a:r>
            <a:r>
              <a:rPr lang="en-US" b="0" baseline="0" dirty="0" smtClean="0"/>
              <a:t> you have great data, this might be an occupancy model and abundance.</a:t>
            </a:r>
          </a:p>
          <a:p>
            <a:pPr marL="0" marR="0" indent="0" algn="l" defTabSz="457200" rtl="0" eaLnBrk="1" fontAlgn="auto" latinLnBrk="0" hangingPunct="1">
              <a:lnSpc>
                <a:spcPct val="100000"/>
              </a:lnSpc>
              <a:spcBef>
                <a:spcPts val="0"/>
              </a:spcBef>
              <a:spcAft>
                <a:spcPts val="0"/>
              </a:spcAft>
              <a:buClrTx/>
              <a:buSzTx/>
              <a:buFontTx/>
              <a:buNone/>
              <a:tabLst/>
              <a:defRPr/>
            </a:pPr>
            <a:endParaRPr lang="en-US" b="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0" dirty="0" smtClean="0"/>
              <a:t>as we have occurrence </a:t>
            </a:r>
            <a:r>
              <a:rPr lang="en-US" b="0" smtClean="0"/>
              <a:t>and env, </a:t>
            </a:r>
            <a:r>
              <a:rPr lang="en-US" b="0" dirty="0" smtClean="0"/>
              <a:t>so we should be able to build</a:t>
            </a:r>
            <a:r>
              <a:rPr lang="en-US" b="0" baseline="0" dirty="0" smtClean="0"/>
              <a:t> statistical relationships the describe the probability that we find the species in that environment.</a:t>
            </a:r>
          </a:p>
          <a:p>
            <a:pPr marL="0" marR="0" indent="0" algn="l" defTabSz="457200" rtl="0" eaLnBrk="1" fontAlgn="auto" latinLnBrk="0" hangingPunct="1">
              <a:lnSpc>
                <a:spcPct val="100000"/>
              </a:lnSpc>
              <a:spcBef>
                <a:spcPts val="0"/>
              </a:spcBef>
              <a:spcAft>
                <a:spcPts val="0"/>
              </a:spcAft>
              <a:buClrTx/>
              <a:buSzTx/>
              <a:buFontTx/>
              <a:buNone/>
              <a:tabLst/>
              <a:defRPr/>
            </a:pPr>
            <a:r>
              <a:rPr lang="en-US" b="0" dirty="0" smtClean="0"/>
              <a:t>These would be based on niche relationships</a:t>
            </a:r>
            <a:r>
              <a:rPr lang="en-US" b="0" baseline="0" dirty="0" smtClean="0"/>
              <a:t> to </a:t>
            </a:r>
            <a:r>
              <a:rPr lang="en-US" b="0" dirty="0" smtClean="0"/>
              <a:t>Predict</a:t>
            </a:r>
            <a:r>
              <a:rPr lang="en-US" b="0" baseline="0" dirty="0" smtClean="0"/>
              <a:t> habitat suitability.</a:t>
            </a:r>
            <a:endParaRPr lang="en-US" b="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0" dirty="0" smtClean="0"/>
              <a:t>so we should be able to build a range map by </a:t>
            </a:r>
            <a:r>
              <a:rPr lang="en-US" b="0" baseline="0" dirty="0" smtClean="0"/>
              <a:t>which describe spatial patterns of occurrence probability</a:t>
            </a:r>
            <a:r>
              <a:rPr lang="en-US" b="0" dirty="0" smtClean="0"/>
              <a:t>, right? Then if we know something about changing environment, we just forecast it, right?</a:t>
            </a:r>
          </a:p>
          <a:p>
            <a:r>
              <a:rPr lang="en-US" b="0" dirty="0" smtClean="0"/>
              <a:t>Not so simple – I’ll show you how</a:t>
            </a:r>
            <a:r>
              <a:rPr lang="en-US" b="0" baseline="0" dirty="0" smtClean="0"/>
              <a:t> I’ve improved it and try to steer its use in the right direction</a:t>
            </a:r>
            <a:endParaRPr lang="en-US" b="0" dirty="0" smtClean="0"/>
          </a:p>
          <a:p>
            <a:r>
              <a:rPr lang="en-US" b="0" dirty="0" smtClean="0"/>
              <a:t>But</a:t>
            </a:r>
            <a:r>
              <a:rPr lang="en-US" b="0" baseline="0" dirty="0" smtClean="0"/>
              <a:t> because its based on machine learning principles which are unfamiliar to most ecologists, it has been widely misunderstood and misused. </a:t>
            </a:r>
          </a:p>
          <a:p>
            <a:r>
              <a:rPr lang="en-US" b="0" baseline="0" dirty="0" smtClean="0"/>
              <a:t>So I set out to explain how it works because, with the number of studies relying on it, I felt like helping others build their own models properly could have a  large impact on ecology, particularly conservation.</a:t>
            </a:r>
            <a:endParaRPr lang="en-US" b="0" dirty="0" smtClean="0"/>
          </a:p>
          <a:p>
            <a:pPr marL="0" indent="0">
              <a:spcAft>
                <a:spcPts val="1200"/>
              </a:spcAft>
              <a:buNone/>
            </a:pPr>
            <a:endParaRPr lang="en-US" b="1" dirty="0" smtClean="0">
              <a:solidFill>
                <a:srgbClr val="000000"/>
              </a:solidFill>
            </a:endParaRPr>
          </a:p>
          <a:p>
            <a:endParaRPr lang="en-US" dirty="0" smtClean="0"/>
          </a:p>
          <a:p>
            <a:endParaRPr lang="en-US" dirty="0"/>
          </a:p>
        </p:txBody>
      </p:sp>
      <p:sp>
        <p:nvSpPr>
          <p:cNvPr id="4" name="Slide Number Placeholder 3"/>
          <p:cNvSpPr>
            <a:spLocks noGrp="1"/>
          </p:cNvSpPr>
          <p:nvPr>
            <p:ph type="sldNum" sz="quarter" idx="10"/>
          </p:nvPr>
        </p:nvSpPr>
        <p:spPr/>
        <p:txBody>
          <a:bodyPr/>
          <a:lstStyle/>
          <a:p>
            <a:fld id="{9D9F04C9-3686-9540-BA5C-9F8BFA52B173}" type="slidenum">
              <a:t>8</a:t>
            </a:fld>
            <a:endParaRPr lang="en-US" dirty="0"/>
          </a:p>
        </p:txBody>
      </p:sp>
    </p:spTree>
    <p:extLst>
      <p:ext uri="{BB962C8B-B14F-4D97-AF65-F5344CB8AC3E}">
        <p14:creationId xmlns:p14="http://schemas.microsoft.com/office/powerpoint/2010/main" val="20951702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-Demography</a:t>
            </a:r>
            <a:r>
              <a:rPr lang="en-US" b="1" baseline="0" dirty="0" smtClean="0"/>
              <a:t> is more mechanistic than occurrence</a:t>
            </a:r>
          </a:p>
          <a:p>
            <a:r>
              <a:rPr lang="en-US" b="1" baseline="0" dirty="0" smtClean="0"/>
              <a:t>-at least you’re extrapolating the process, even if you run the risk that the trend changes</a:t>
            </a:r>
          </a:p>
          <a:p>
            <a:r>
              <a:rPr lang="en-US" b="1" baseline="0" dirty="0" smtClean="0"/>
              <a:t>-I’m focusing on the fundamental niche (but sometimes there’s competition)</a:t>
            </a:r>
          </a:p>
        </p:txBody>
      </p:sp>
      <p:sp>
        <p:nvSpPr>
          <p:cNvPr id="4" name="Slide Number Placeholder 3"/>
          <p:cNvSpPr>
            <a:spLocks noGrp="1"/>
          </p:cNvSpPr>
          <p:nvPr>
            <p:ph type="sldNum" sz="quarter" idx="10"/>
          </p:nvPr>
        </p:nvSpPr>
        <p:spPr/>
        <p:txBody>
          <a:bodyPr/>
          <a:lstStyle/>
          <a:p>
            <a:fld id="{5A084C09-802B-AA4D-A149-B4B9A2038697}" type="slidenum">
              <a:rPr lang="en-US" smtClean="0"/>
              <a:t>9</a:t>
            </a:fld>
            <a:endParaRPr lang="en-US" dirty="0"/>
          </a:p>
        </p:txBody>
      </p:sp>
    </p:spTree>
    <p:extLst>
      <p:ext uri="{BB962C8B-B14F-4D97-AF65-F5344CB8AC3E}">
        <p14:creationId xmlns:p14="http://schemas.microsoft.com/office/powerpoint/2010/main" val="16864330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371600"/>
            <a:ext cx="7848600" cy="1927225"/>
          </a:xfrm>
        </p:spPr>
        <p:txBody>
          <a:bodyPr anchor="b">
            <a:noAutofit/>
          </a:bodyPr>
          <a:lstStyle>
            <a:lvl1pPr>
              <a:defRPr sz="5400" cap="all" baseline="0"/>
            </a:lvl1pPr>
          </a:lstStyle>
          <a:p>
            <a:r>
              <a:rPr lang="en-US" smtClean="0"/>
              <a:t>Click to edit Master title style</a:t>
            </a:r>
            <a:endParaRPr lang="en-US" dirty="0"/>
          </a:p>
        </p:txBody>
      </p:sp>
      <p:sp>
        <p:nvSpPr>
          <p:cNvPr id="3" name="Subtitle 2"/>
          <p:cNvSpPr>
            <a:spLocks noGrp="1"/>
          </p:cNvSpPr>
          <p:nvPr>
            <p:ph type="subTitle" idx="1"/>
          </p:nvPr>
        </p:nvSpPr>
        <p:spPr>
          <a:xfrm>
            <a:off x="685800" y="3505200"/>
            <a:ext cx="6400800" cy="1752600"/>
          </a:xfrm>
        </p:spPr>
        <p:txBody>
          <a:bodyPr/>
          <a:lstStyle>
            <a:lvl1pPr marL="0" indent="0" algn="l">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C8A432C8-69A7-458B-9684-2BFA64B31948}" type="datetime2">
              <a:rPr lang="en-US" smtClean="0"/>
              <a:t>Monday, November 2, 2015</a:t>
            </a:fld>
            <a:endParaRPr lang="en-US" dirty="0"/>
          </a:p>
        </p:txBody>
      </p:sp>
      <p:sp>
        <p:nvSpPr>
          <p:cNvPr id="5" name="Footer Placeholder 4"/>
          <p:cNvSpPr>
            <a:spLocks noGrp="1"/>
          </p:cNvSpPr>
          <p:nvPr>
            <p:ph type="ftr" sz="quarter" idx="11"/>
          </p:nvPr>
        </p:nvSpPr>
        <p:spPr/>
        <p:txBody>
          <a:bodyPr/>
          <a:lstStyle/>
          <a:p>
            <a:pPr algn="r"/>
            <a:endParaRPr lang="en-US" dirty="0"/>
          </a:p>
        </p:txBody>
      </p:sp>
      <p:sp>
        <p:nvSpPr>
          <p:cNvPr id="6" name="Slide Number Placeholder 5"/>
          <p:cNvSpPr>
            <a:spLocks noGrp="1"/>
          </p:cNvSpPr>
          <p:nvPr>
            <p:ph type="sldNum" sz="quarter" idx="12"/>
          </p:nvPr>
        </p:nvSpPr>
        <p:spPr/>
        <p:txBody>
          <a:bodyPr/>
          <a:lstStyle/>
          <a:p>
            <a:fld id="{0CFEC368-1D7A-4F81-ABF6-AE0E36BAF64C}" type="slidenum">
              <a:rPr lang="en-US" smtClean="0"/>
              <a:pPr/>
              <a:t>‹#›</a:t>
            </a:fld>
            <a:endParaRPr lang="en-US" dirty="0"/>
          </a:p>
        </p:txBody>
      </p:sp>
      <p:cxnSp>
        <p:nvCxnSpPr>
          <p:cNvPr id="8" name="Straight Connector 7"/>
          <p:cNvCxnSpPr/>
          <p:nvPr/>
        </p:nvCxnSpPr>
        <p:spPr>
          <a:xfrm>
            <a:off x="685800" y="3398520"/>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CC057FC-95B6-4D89-AFDA-ABA33EE921E5}" type="datetime2">
              <a:rPr lang="en-US" smtClean="0"/>
              <a:t>Monday, November 2, 2015</a:t>
            </a:fld>
            <a:endParaRPr lang="en-US" dirty="0"/>
          </a:p>
        </p:txBody>
      </p:sp>
      <p:sp>
        <p:nvSpPr>
          <p:cNvPr id="5" name="Footer Placeholder 4"/>
          <p:cNvSpPr>
            <a:spLocks noGrp="1"/>
          </p:cNvSpPr>
          <p:nvPr>
            <p:ph type="ftr" sz="quarter" idx="11"/>
          </p:nvPr>
        </p:nvSpPr>
        <p:spPr/>
        <p:txBody>
          <a:bodyPr/>
          <a:lstStyle/>
          <a:p>
            <a:pPr algn="r"/>
            <a:endParaRPr lang="en-US" dirty="0"/>
          </a:p>
        </p:txBody>
      </p:sp>
      <p:sp>
        <p:nvSpPr>
          <p:cNvPr id="6" name="Slide Number Placeholder 5"/>
          <p:cNvSpPr>
            <a:spLocks noGrp="1"/>
          </p:cNvSpPr>
          <p:nvPr>
            <p:ph type="sldNum" sz="quarter" idx="12"/>
          </p:nvPr>
        </p:nvSpPr>
        <p:spPr/>
        <p:txBody>
          <a:bodyPr/>
          <a:lstStyle/>
          <a:p>
            <a:fld id="{0CFEC368-1D7A-4F81-ABF6-AE0E36BAF64C}"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609600"/>
            <a:ext cx="2057400" cy="5867400"/>
          </a:xfrm>
        </p:spPr>
        <p:txBody>
          <a:bodyPr vert="eaVert" anchor="b"/>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609600"/>
            <a:ext cx="6019800" cy="5867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C4549AC-EB31-477F-92A9-B1988E232878}" type="datetime2">
              <a:rPr lang="en-US" smtClean="0"/>
              <a:t>Monday, November 2, 2015</a:t>
            </a:fld>
            <a:endParaRPr lang="en-US" dirty="0"/>
          </a:p>
        </p:txBody>
      </p:sp>
      <p:sp>
        <p:nvSpPr>
          <p:cNvPr id="5" name="Footer Placeholder 4"/>
          <p:cNvSpPr>
            <a:spLocks noGrp="1"/>
          </p:cNvSpPr>
          <p:nvPr>
            <p:ph type="ftr" sz="quarter" idx="11"/>
          </p:nvPr>
        </p:nvSpPr>
        <p:spPr/>
        <p:txBody>
          <a:bodyPr/>
          <a:lstStyle/>
          <a:p>
            <a:pPr algn="r"/>
            <a:endParaRPr lang="en-US" dirty="0"/>
          </a:p>
        </p:txBody>
      </p:sp>
      <p:sp>
        <p:nvSpPr>
          <p:cNvPr id="6" name="Slide Number Placeholder 5"/>
          <p:cNvSpPr>
            <a:spLocks noGrp="1"/>
          </p:cNvSpPr>
          <p:nvPr>
            <p:ph type="sldNum" sz="quarter" idx="12"/>
          </p:nvPr>
        </p:nvSpPr>
        <p:spPr/>
        <p:txBody>
          <a:bodyPr/>
          <a:lstStyle/>
          <a:p>
            <a:fld id="{0CFEC368-1D7A-4F81-ABF6-AE0E36BAF64C}"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396A3A3-94A6-4E5B-AF39-173ACA3E61CC}" type="datetime2">
              <a:rPr lang="en-US" smtClean="0"/>
              <a:t>Monday, November 2, 2015</a:t>
            </a:fld>
            <a:endParaRPr lang="en-US" dirty="0"/>
          </a:p>
        </p:txBody>
      </p:sp>
      <p:sp>
        <p:nvSpPr>
          <p:cNvPr id="5" name="Footer Placeholder 4"/>
          <p:cNvSpPr>
            <a:spLocks noGrp="1"/>
          </p:cNvSpPr>
          <p:nvPr>
            <p:ph type="ftr" sz="quarter" idx="11"/>
          </p:nvPr>
        </p:nvSpPr>
        <p:spPr/>
        <p:txBody>
          <a:bodyPr/>
          <a:lstStyle/>
          <a:p>
            <a:pPr algn="r"/>
            <a:endParaRPr lang="en-US" dirty="0"/>
          </a:p>
        </p:txBody>
      </p:sp>
      <p:sp>
        <p:nvSpPr>
          <p:cNvPr id="6" name="Slide Number Placeholder 5"/>
          <p:cNvSpPr>
            <a:spLocks noGrp="1"/>
          </p:cNvSpPr>
          <p:nvPr>
            <p:ph type="sldNum" sz="quarter" idx="12"/>
          </p:nvPr>
        </p:nvSpPr>
        <p:spPr/>
        <p:txBody>
          <a:bodyPr/>
          <a:lstStyle/>
          <a:p>
            <a:fld id="{0CFEC368-1D7A-4F81-ABF6-AE0E36BAF64C}"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2362200"/>
            <a:ext cx="7772400" cy="2200275"/>
          </a:xfrm>
        </p:spPr>
        <p:txBody>
          <a:bodyPr anchor="b">
            <a:normAutofit/>
          </a:bodyPr>
          <a:lstStyle>
            <a:lvl1pPr algn="l">
              <a:defRPr sz="48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722313" y="4626864"/>
            <a:ext cx="7772400" cy="1500187"/>
          </a:xfrm>
        </p:spPr>
        <p:txBody>
          <a:bodyPr anchor="t">
            <a:normAutofit/>
          </a:bodyPr>
          <a:lstStyle>
            <a:lvl1pPr marL="0" indent="0">
              <a:buNone/>
              <a:defRPr sz="24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933D019-A32C-4EAD-B8E6-DBDA699692FD}" type="datetime2">
              <a:rPr lang="en-US" smtClean="0"/>
              <a:t>Monday, November 2, 2015</a:t>
            </a:fld>
            <a:endParaRPr lang="en-US" dirty="0"/>
          </a:p>
        </p:txBody>
      </p:sp>
      <p:sp>
        <p:nvSpPr>
          <p:cNvPr id="5" name="Footer Placeholder 4"/>
          <p:cNvSpPr>
            <a:spLocks noGrp="1"/>
          </p:cNvSpPr>
          <p:nvPr>
            <p:ph type="ftr" sz="quarter" idx="11"/>
          </p:nvPr>
        </p:nvSpPr>
        <p:spPr/>
        <p:txBody>
          <a:bodyPr/>
          <a:lstStyle/>
          <a:p>
            <a:pPr algn="r"/>
            <a:endParaRPr lang="en-US" dirty="0"/>
          </a:p>
        </p:txBody>
      </p:sp>
      <p:sp>
        <p:nvSpPr>
          <p:cNvPr id="6" name="Slide Number Placeholder 5"/>
          <p:cNvSpPr>
            <a:spLocks noGrp="1"/>
          </p:cNvSpPr>
          <p:nvPr>
            <p:ph type="sldNum" sz="quarter" idx="12"/>
          </p:nvPr>
        </p:nvSpPr>
        <p:spPr/>
        <p:txBody>
          <a:bodyPr/>
          <a:lstStyle/>
          <a:p>
            <a:fld id="{0CFEC368-1D7A-4F81-ABF6-AE0E36BAF64C}" type="slidenum">
              <a:rPr lang="en-US" smtClean="0"/>
              <a:pPr/>
              <a:t>‹#›</a:t>
            </a:fld>
            <a:endParaRPr lang="en-US" dirty="0"/>
          </a:p>
        </p:txBody>
      </p:sp>
      <p:cxnSp>
        <p:nvCxnSpPr>
          <p:cNvPr id="7" name="Straight Connector 6"/>
          <p:cNvCxnSpPr/>
          <p:nvPr/>
        </p:nvCxnSpPr>
        <p:spPr>
          <a:xfrm>
            <a:off x="731520" y="4599432"/>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CCEBA98F-560C-4997-81C4-81D4D9187EAB}" type="datetime2">
              <a:rPr lang="en-US" smtClean="0"/>
              <a:t>Monday, November 2, 2015</a:t>
            </a:fld>
            <a:endParaRPr lang="en-US" dirty="0"/>
          </a:p>
        </p:txBody>
      </p:sp>
      <p:sp>
        <p:nvSpPr>
          <p:cNvPr id="6" name="Footer Placeholder 5"/>
          <p:cNvSpPr>
            <a:spLocks noGrp="1"/>
          </p:cNvSpPr>
          <p:nvPr>
            <p:ph type="ftr" sz="quarter" idx="11"/>
          </p:nvPr>
        </p:nvSpPr>
        <p:spPr/>
        <p:txBody>
          <a:bodyPr/>
          <a:lstStyle/>
          <a:p>
            <a:pPr algn="r"/>
            <a:endParaRPr lang="en-US" dirty="0"/>
          </a:p>
        </p:txBody>
      </p:sp>
      <p:sp>
        <p:nvSpPr>
          <p:cNvPr id="7" name="Slide Number Placeholder 6"/>
          <p:cNvSpPr>
            <a:spLocks noGrp="1"/>
          </p:cNvSpPr>
          <p:nvPr>
            <p:ph type="sldNum" sz="quarter" idx="12"/>
          </p:nvPr>
        </p:nvSpPr>
        <p:spPr/>
        <p:txBody>
          <a:bodyPr/>
          <a:lstStyle/>
          <a:p>
            <a:fld id="{0CFEC368-1D7A-4F81-ABF6-AE0E36BAF64C}" type="slidenum">
              <a:rPr lang="en-US" smtClean="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45720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75488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75488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150972B2-CA5C-437D-87D0-8081271A9E4B}" type="datetime2">
              <a:rPr lang="en-US" smtClean="0"/>
              <a:t>Monday, November 2, 2015</a:t>
            </a:fld>
            <a:endParaRPr lang="en-US" dirty="0"/>
          </a:p>
        </p:txBody>
      </p:sp>
      <p:sp>
        <p:nvSpPr>
          <p:cNvPr id="8" name="Footer Placeholder 7"/>
          <p:cNvSpPr>
            <a:spLocks noGrp="1"/>
          </p:cNvSpPr>
          <p:nvPr>
            <p:ph type="ftr" sz="quarter" idx="11"/>
          </p:nvPr>
        </p:nvSpPr>
        <p:spPr/>
        <p:txBody>
          <a:bodyPr/>
          <a:lstStyle/>
          <a:p>
            <a:pPr algn="r"/>
            <a:endParaRPr lang="en-US" dirty="0"/>
          </a:p>
        </p:txBody>
      </p:sp>
      <p:sp>
        <p:nvSpPr>
          <p:cNvPr id="9" name="Slide Number Placeholder 8"/>
          <p:cNvSpPr>
            <a:spLocks noGrp="1"/>
          </p:cNvSpPr>
          <p:nvPr>
            <p:ph type="sldNum" sz="quarter" idx="12"/>
          </p:nvPr>
        </p:nvSpPr>
        <p:spPr/>
        <p:txBody>
          <a:bodyPr/>
          <a:lstStyle/>
          <a:p>
            <a:fld id="{0CFEC368-1D7A-4F81-ABF6-AE0E36BAF64C}" type="slidenum">
              <a:rPr lang="en-US" smtClean="0"/>
              <a:pPr/>
              <a:t>‹#›</a:t>
            </a:fld>
            <a:endParaRPr lang="en-US" dirty="0"/>
          </a:p>
        </p:txBody>
      </p:sp>
      <p:cxnSp>
        <p:nvCxnSpPr>
          <p:cNvPr id="11" name="Straight Connector 10"/>
          <p:cNvCxnSpPr/>
          <p:nvPr/>
        </p:nvCxnSpPr>
        <p:spPr>
          <a:xfrm rot="5400000">
            <a:off x="2217817" y="4045823"/>
            <a:ext cx="4709160" cy="79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79CD4847-11EF-4466-A8AD-85CDB7B49118}" type="datetime2">
              <a:rPr lang="en-US" smtClean="0"/>
              <a:t>Monday, November 2, 2015</a:t>
            </a:fld>
            <a:endParaRPr lang="en-US" dirty="0"/>
          </a:p>
        </p:txBody>
      </p:sp>
      <p:sp>
        <p:nvSpPr>
          <p:cNvPr id="4" name="Footer Placeholder 3"/>
          <p:cNvSpPr>
            <a:spLocks noGrp="1"/>
          </p:cNvSpPr>
          <p:nvPr>
            <p:ph type="ftr" sz="quarter" idx="11"/>
          </p:nvPr>
        </p:nvSpPr>
        <p:spPr/>
        <p:txBody>
          <a:bodyPr/>
          <a:lstStyle/>
          <a:p>
            <a:pPr algn="r"/>
            <a:endParaRPr lang="en-US" dirty="0"/>
          </a:p>
        </p:txBody>
      </p:sp>
      <p:sp>
        <p:nvSpPr>
          <p:cNvPr id="5" name="Slide Number Placeholder 4"/>
          <p:cNvSpPr>
            <a:spLocks noGrp="1"/>
          </p:cNvSpPr>
          <p:nvPr>
            <p:ph type="sldNum" sz="quarter" idx="12"/>
          </p:nvPr>
        </p:nvSpPr>
        <p:spPr/>
        <p:txBody>
          <a:bodyPr/>
          <a:lstStyle/>
          <a:p>
            <a:fld id="{0CFEC368-1D7A-4F81-ABF6-AE0E36BAF64C}"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168457A-3AB9-4880-8A0C-9F8524491207}" type="datetime2">
              <a:rPr lang="en-US" smtClean="0"/>
              <a:t>Monday, November 2, 2015</a:t>
            </a:fld>
            <a:endParaRPr lang="en-US" dirty="0"/>
          </a:p>
        </p:txBody>
      </p:sp>
      <p:sp>
        <p:nvSpPr>
          <p:cNvPr id="3" name="Footer Placeholder 2"/>
          <p:cNvSpPr>
            <a:spLocks noGrp="1"/>
          </p:cNvSpPr>
          <p:nvPr>
            <p:ph type="ftr" sz="quarter" idx="11"/>
          </p:nvPr>
        </p:nvSpPr>
        <p:spPr/>
        <p:txBody>
          <a:bodyPr/>
          <a:lstStyle/>
          <a:p>
            <a:pPr algn="r"/>
            <a:endParaRPr lang="en-US" dirty="0"/>
          </a:p>
        </p:txBody>
      </p:sp>
      <p:sp>
        <p:nvSpPr>
          <p:cNvPr id="4" name="Slide Number Placeholder 3"/>
          <p:cNvSpPr>
            <a:spLocks noGrp="1"/>
          </p:cNvSpPr>
          <p:nvPr>
            <p:ph type="sldNum" sz="quarter" idx="12"/>
          </p:nvPr>
        </p:nvSpPr>
        <p:spPr/>
        <p:txBody>
          <a:bodyPr/>
          <a:lstStyle/>
          <a:p>
            <a:fld id="{0CFEC368-1D7A-4F81-ABF6-AE0E36BAF64C}"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080"/>
            <a:ext cx="2139696" cy="1261872"/>
          </a:xfrm>
        </p:spPr>
        <p:txBody>
          <a:bodyPr anchor="b">
            <a:noAutofit/>
          </a:bodyPr>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2971800" y="792080"/>
            <a:ext cx="5715000" cy="55778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1" y="2130552"/>
            <a:ext cx="2139696" cy="424361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FE976D3-5B7F-4300-ABED-C91F1B2AE209}" type="datetime2">
              <a:rPr lang="en-US" smtClean="0"/>
              <a:t>Monday, November 2, 2015</a:t>
            </a:fld>
            <a:endParaRPr lang="en-US" dirty="0"/>
          </a:p>
        </p:txBody>
      </p:sp>
      <p:sp>
        <p:nvSpPr>
          <p:cNvPr id="6" name="Footer Placeholder 5"/>
          <p:cNvSpPr>
            <a:spLocks noGrp="1"/>
          </p:cNvSpPr>
          <p:nvPr>
            <p:ph type="ftr" sz="quarter" idx="11"/>
          </p:nvPr>
        </p:nvSpPr>
        <p:spPr/>
        <p:txBody>
          <a:bodyPr/>
          <a:lstStyle/>
          <a:p>
            <a:pPr algn="r"/>
            <a:endParaRPr lang="en-US" dirty="0"/>
          </a:p>
        </p:txBody>
      </p:sp>
      <p:sp>
        <p:nvSpPr>
          <p:cNvPr id="7" name="Slide Number Placeholder 6"/>
          <p:cNvSpPr>
            <a:spLocks noGrp="1"/>
          </p:cNvSpPr>
          <p:nvPr>
            <p:ph type="sldNum" sz="quarter" idx="12"/>
          </p:nvPr>
        </p:nvSpPr>
        <p:spPr/>
        <p:txBody>
          <a:bodyPr/>
          <a:lstStyle/>
          <a:p>
            <a:fld id="{0CFEC368-1D7A-4F81-ABF6-AE0E36BAF64C}" type="slidenum">
              <a:rPr lang="en-US" smtClean="0"/>
              <a:pPr/>
              <a:t>‹#›</a:t>
            </a:fld>
            <a:endParaRPr lang="en-US" dirty="0"/>
          </a:p>
        </p:txBody>
      </p:sp>
      <p:cxnSp>
        <p:nvCxnSpPr>
          <p:cNvPr id="9" name="Straight Connector 8"/>
          <p:cNvCxnSpPr/>
          <p:nvPr/>
        </p:nvCxnSpPr>
        <p:spPr>
          <a:xfrm rot="5400000">
            <a:off x="-13116" y="3580206"/>
            <a:ext cx="557784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480"/>
            <a:ext cx="2142680" cy="1264920"/>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p:cNvSpPr>
          <p:nvPr>
            <p:ph type="pic" idx="1"/>
          </p:nvPr>
        </p:nvSpPr>
        <p:spPr>
          <a:xfrm>
            <a:off x="2858610" y="838201"/>
            <a:ext cx="5904390" cy="5500456"/>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Drag picture to placeholder or click icon to add</a:t>
            </a:r>
            <a:endParaRPr lang="en-US" dirty="0"/>
          </a:p>
        </p:txBody>
      </p:sp>
      <p:sp>
        <p:nvSpPr>
          <p:cNvPr id="4" name="Text Placeholder 3"/>
          <p:cNvSpPr>
            <a:spLocks noGrp="1"/>
          </p:cNvSpPr>
          <p:nvPr>
            <p:ph type="body" sz="half" idx="2"/>
          </p:nvPr>
        </p:nvSpPr>
        <p:spPr>
          <a:xfrm>
            <a:off x="457200" y="2133600"/>
            <a:ext cx="2139696" cy="424281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BDC1E59-17DD-41CE-97CA-624A472382D4}" type="datetime2">
              <a:rPr lang="en-US" smtClean="0"/>
              <a:t>Monday, November 2, 2015</a:t>
            </a:fld>
            <a:endParaRPr lang="en-US" dirty="0"/>
          </a:p>
        </p:txBody>
      </p:sp>
      <p:sp>
        <p:nvSpPr>
          <p:cNvPr id="6" name="Footer Placeholder 5"/>
          <p:cNvSpPr>
            <a:spLocks noGrp="1"/>
          </p:cNvSpPr>
          <p:nvPr>
            <p:ph type="ftr" sz="quarter" idx="11"/>
          </p:nvPr>
        </p:nvSpPr>
        <p:spPr/>
        <p:txBody>
          <a:bodyPr/>
          <a:lstStyle/>
          <a:p>
            <a:pPr algn="r"/>
            <a:endParaRPr lang="en-US" dirty="0"/>
          </a:p>
        </p:txBody>
      </p:sp>
      <p:sp>
        <p:nvSpPr>
          <p:cNvPr id="7" name="Slide Number Placeholder 6"/>
          <p:cNvSpPr>
            <a:spLocks noGrp="1"/>
          </p:cNvSpPr>
          <p:nvPr>
            <p:ph type="sldNum" sz="quarter" idx="12"/>
          </p:nvPr>
        </p:nvSpPr>
        <p:spPr/>
        <p:txBody>
          <a:bodyPr/>
          <a:lstStyle/>
          <a:p>
            <a:fld id="{0CFEC368-1D7A-4F81-ABF6-AE0E36BAF64C}"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a:xfrm>
            <a:off x="0" y="220786"/>
            <a:ext cx="9144000" cy="2286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Placeholder 1"/>
          <p:cNvSpPr>
            <a:spLocks noGrp="1"/>
          </p:cNvSpPr>
          <p:nvPr>
            <p:ph type="title"/>
          </p:nvPr>
        </p:nvSpPr>
        <p:spPr>
          <a:xfrm>
            <a:off x="457200" y="533400"/>
            <a:ext cx="8229600" cy="99060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600200"/>
            <a:ext cx="8229600" cy="4876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Rectangle 6"/>
          <p:cNvSpPr/>
          <p:nvPr/>
        </p:nvSpPr>
        <p:spPr>
          <a:xfrm>
            <a:off x="0" y="0"/>
            <a:ext cx="9144000" cy="365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Date Placeholder 3"/>
          <p:cNvSpPr>
            <a:spLocks noGrp="1"/>
          </p:cNvSpPr>
          <p:nvPr>
            <p:ph type="dt" sz="half" idx="2"/>
          </p:nvPr>
        </p:nvSpPr>
        <p:spPr>
          <a:xfrm>
            <a:off x="457200" y="18288"/>
            <a:ext cx="2895600" cy="329184"/>
          </a:xfrm>
          <a:prstGeom prst="rect">
            <a:avLst/>
          </a:prstGeom>
        </p:spPr>
        <p:txBody>
          <a:bodyPr vert="horz" lIns="91440" tIns="45720" rIns="91440" bIns="45720" rtlCol="0" anchor="ctr"/>
          <a:lstStyle>
            <a:lvl1pPr algn="l">
              <a:defRPr sz="1200">
                <a:solidFill>
                  <a:srgbClr val="FFFFFF"/>
                </a:solidFill>
              </a:defRPr>
            </a:lvl1pPr>
          </a:lstStyle>
          <a:p>
            <a:fld id="{A80CB818-7379-467D-8E76-EF9D9074A26C}" type="datetime2">
              <a:rPr lang="en-US" smtClean="0"/>
              <a:t>Monday, November 2, 2015</a:t>
            </a:fld>
            <a:endParaRPr lang="en-US" dirty="0"/>
          </a:p>
        </p:txBody>
      </p:sp>
      <p:sp>
        <p:nvSpPr>
          <p:cNvPr id="5" name="Footer Placeholder 4"/>
          <p:cNvSpPr>
            <a:spLocks noGrp="1"/>
          </p:cNvSpPr>
          <p:nvPr>
            <p:ph type="ftr" sz="quarter" idx="3"/>
          </p:nvPr>
        </p:nvSpPr>
        <p:spPr>
          <a:xfrm>
            <a:off x="3429000" y="18288"/>
            <a:ext cx="4114800" cy="329184"/>
          </a:xfrm>
          <a:prstGeom prst="rect">
            <a:avLst/>
          </a:prstGeom>
        </p:spPr>
        <p:txBody>
          <a:bodyPr vert="horz" lIns="91440" tIns="45720" rIns="91440" bIns="45720" rtlCol="0" anchor="ctr"/>
          <a:lstStyle>
            <a:lvl1pPr algn="ctr">
              <a:defRPr sz="1200">
                <a:solidFill>
                  <a:srgbClr val="FFFFFF"/>
                </a:solidFill>
              </a:defRPr>
            </a:lvl1pPr>
          </a:lstStyle>
          <a:p>
            <a:pPr algn="r"/>
            <a:endParaRPr lang="en-US" dirty="0"/>
          </a:p>
        </p:txBody>
      </p:sp>
      <p:sp>
        <p:nvSpPr>
          <p:cNvPr id="6" name="Slide Number Placeholder 5"/>
          <p:cNvSpPr>
            <a:spLocks noGrp="1"/>
          </p:cNvSpPr>
          <p:nvPr>
            <p:ph type="sldNum" sz="quarter" idx="4"/>
          </p:nvPr>
        </p:nvSpPr>
        <p:spPr>
          <a:xfrm>
            <a:off x="7620000" y="18288"/>
            <a:ext cx="1066800" cy="329184"/>
          </a:xfrm>
          <a:prstGeom prst="rect">
            <a:avLst/>
          </a:prstGeom>
        </p:spPr>
        <p:txBody>
          <a:bodyPr vert="horz" lIns="91440" tIns="45720" rIns="91440" bIns="45720" rtlCol="0" anchor="ctr"/>
          <a:lstStyle>
            <a:lvl1pPr algn="l">
              <a:defRPr sz="1400" b="1">
                <a:solidFill>
                  <a:srgbClr val="FFFFFF"/>
                </a:solidFill>
              </a:defRPr>
            </a:lvl1pPr>
          </a:lstStyle>
          <a:p>
            <a:fld id="{0CFEC368-1D7A-4F81-ABF6-AE0E36BAF64C}"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961" r:id="rId1"/>
    <p:sldLayoutId id="2147483962" r:id="rId2"/>
    <p:sldLayoutId id="2147483963" r:id="rId3"/>
    <p:sldLayoutId id="2147483964" r:id="rId4"/>
    <p:sldLayoutId id="2147483965" r:id="rId5"/>
    <p:sldLayoutId id="2147483966" r:id="rId6"/>
    <p:sldLayoutId id="2147483967" r:id="rId7"/>
    <p:sldLayoutId id="2147483968" r:id="rId8"/>
    <p:sldLayoutId id="2147483969" r:id="rId9"/>
    <p:sldLayoutId id="2147483970" r:id="rId10"/>
    <p:sldLayoutId id="2147483971" r:id="rId11"/>
  </p:sldLayoutIdLst>
  <p:hf sldNum="0" hdr="0" ftr="0" dt="0"/>
  <p:txStyles>
    <p:titleStyle>
      <a:lvl1pPr algn="l" defTabSz="914400" rtl="0" eaLnBrk="1" latinLnBrk="0" hangingPunct="1">
        <a:spcBef>
          <a:spcPct val="0"/>
        </a:spcBef>
        <a:buNone/>
        <a:defRPr sz="4000" kern="1200" spc="-100" baseline="0">
          <a:solidFill>
            <a:schemeClr val="tx2"/>
          </a:solidFill>
          <a:latin typeface="+mj-lt"/>
          <a:ea typeface="+mj-ea"/>
          <a:cs typeface="+mj-cs"/>
        </a:defRPr>
      </a:lvl1pPr>
    </p:titleStyle>
    <p:body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emf"/><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8" Type="http://schemas.openxmlformats.org/officeDocument/2006/relationships/image" Target="../media/image14.emf"/><Relationship Id="rId9" Type="http://schemas.openxmlformats.org/officeDocument/2006/relationships/image" Target="../media/image15.png"/><Relationship Id="rId10" Type="http://schemas.openxmlformats.org/officeDocument/2006/relationships/image" Target="../media/image16.jp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14.emf"/><Relationship Id="rId4" Type="http://schemas.openxmlformats.org/officeDocument/2006/relationships/image" Target="../media/image17.pn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4" Type="http://schemas.openxmlformats.org/officeDocument/2006/relationships/image" Target="../media/image19.png"/><Relationship Id="rId5" Type="http://schemas.openxmlformats.org/officeDocument/2006/relationships/oleObject" Target="../embeddings/oleObject1.bin"/><Relationship Id="rId6" Type="http://schemas.openxmlformats.org/officeDocument/2006/relationships/image" Target="../media/image18.emf"/><Relationship Id="rId1" Type="http://schemas.openxmlformats.org/officeDocument/2006/relationships/vmlDrawing" Target="../drawings/vmlDrawing1.vml"/><Relationship Id="rId2"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21.emf"/><Relationship Id="rId4" Type="http://schemas.openxmlformats.org/officeDocument/2006/relationships/image" Target="../media/image22.emf"/><Relationship Id="rId5" Type="http://schemas.openxmlformats.org/officeDocument/2006/relationships/image" Target="../media/image23.emf"/><Relationship Id="rId6" Type="http://schemas.openxmlformats.org/officeDocument/2006/relationships/oleObject" Target="../embeddings/oleObject2.bin"/><Relationship Id="rId7" Type="http://schemas.openxmlformats.org/officeDocument/2006/relationships/image" Target="../media/image20.emf"/><Relationship Id="rId1" Type="http://schemas.openxmlformats.org/officeDocument/2006/relationships/vmlDrawing" Target="../drawings/vmlDrawing2.vml"/><Relationship Id="rId2"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4.xml"/><Relationship Id="rId4" Type="http://schemas.openxmlformats.org/officeDocument/2006/relationships/image" Target="../media/image25.png"/><Relationship Id="rId5" Type="http://schemas.openxmlformats.org/officeDocument/2006/relationships/image" Target="../media/image21.emf"/><Relationship Id="rId6" Type="http://schemas.openxmlformats.org/officeDocument/2006/relationships/oleObject" Target="../embeddings/oleObject3.bin"/><Relationship Id="rId7" Type="http://schemas.openxmlformats.org/officeDocument/2006/relationships/image" Target="../media/image24.emf"/><Relationship Id="rId1" Type="http://schemas.openxmlformats.org/officeDocument/2006/relationships/vmlDrawing" Target="../drawings/vmlDrawing3.vml"/><Relationship Id="rId2"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21.emf"/><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em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7.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21.xml.rels><?xml version="1.0" encoding="UTF-8" standalone="yes"?>
<Relationships xmlns="http://schemas.openxmlformats.org/package/2006/relationships"><Relationship Id="rId3" Type="http://schemas.openxmlformats.org/officeDocument/2006/relationships/image" Target="../media/image22.emf"/><Relationship Id="rId4" Type="http://schemas.openxmlformats.org/officeDocument/2006/relationships/image" Target="../media/image23.emf"/><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2.xml.rels><?xml version="1.0" encoding="UTF-8" standalone="yes"?>
<Relationships xmlns="http://schemas.openxmlformats.org/package/2006/relationships"><Relationship Id="rId3" Type="http://schemas.openxmlformats.org/officeDocument/2006/relationships/image" Target="../media/image29.emf"/><Relationship Id="rId4" Type="http://schemas.openxmlformats.org/officeDocument/2006/relationships/image" Target="../media/image30.emf"/><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2.jpeg"/><Relationship Id="rId5" Type="http://schemas.openxmlformats.org/officeDocument/2006/relationships/image" Target="../media/image33.png"/><Relationship Id="rId6" Type="http://schemas.openxmlformats.org/officeDocument/2006/relationships/image" Target="../media/image15.png"/><Relationship Id="rId7" Type="http://schemas.openxmlformats.org/officeDocument/2006/relationships/image" Target="../media/image34.png"/><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3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3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jp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36.png"/></Relationships>
</file>

<file path=ppt/slides/_rels/slide32.xml.rels><?xml version="1.0" encoding="UTF-8" standalone="yes"?>
<Relationships xmlns="http://schemas.openxmlformats.org/package/2006/relationships"><Relationship Id="rId3" Type="http://schemas.openxmlformats.org/officeDocument/2006/relationships/image" Target="../media/image37.png"/><Relationship Id="rId4" Type="http://schemas.openxmlformats.org/officeDocument/2006/relationships/image" Target="../media/image38.png"/><Relationship Id="rId5" Type="http://schemas.openxmlformats.org/officeDocument/2006/relationships/image" Target="../media/image39.png"/><Relationship Id="rId6" Type="http://schemas.openxmlformats.org/officeDocument/2006/relationships/image" Target="../media/image40.jpg"/><Relationship Id="rId7"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4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42.emf"/></Relationships>
</file>

<file path=ppt/slides/_rels/slide35.xml.rels><?xml version="1.0" encoding="UTF-8" standalone="yes"?>
<Relationships xmlns="http://schemas.openxmlformats.org/package/2006/relationships"><Relationship Id="rId3" Type="http://schemas.openxmlformats.org/officeDocument/2006/relationships/image" Target="../media/image43.png"/><Relationship Id="rId4" Type="http://schemas.openxmlformats.org/officeDocument/2006/relationships/image" Target="../media/image44.emf"/><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6.xml.rels><?xml version="1.0" encoding="UTF-8" standalone="yes"?>
<Relationships xmlns="http://schemas.openxmlformats.org/package/2006/relationships"><Relationship Id="rId3" Type="http://schemas.openxmlformats.org/officeDocument/2006/relationships/image" Target="../media/image44.emf"/><Relationship Id="rId4" Type="http://schemas.openxmlformats.org/officeDocument/2006/relationships/image" Target="../media/image45.png"/><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7.xml.rels><?xml version="1.0" encoding="UTF-8" standalone="yes"?>
<Relationships xmlns="http://schemas.openxmlformats.org/package/2006/relationships"><Relationship Id="rId3" Type="http://schemas.openxmlformats.org/officeDocument/2006/relationships/image" Target="../media/image46.png"/><Relationship Id="rId4" Type="http://schemas.openxmlformats.org/officeDocument/2006/relationships/image" Target="../media/image44.emf"/><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8.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jpg"/><Relationship Id="rId6" Type="http://schemas.openxmlformats.org/officeDocument/2006/relationships/image" Target="../media/image8.jp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3" Type="http://schemas.openxmlformats.org/officeDocument/2006/relationships/image" Target="../media/image49.png"/><Relationship Id="rId4"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41.xml.rels><?xml version="1.0" encoding="UTF-8" standalone="yes"?>
<Relationships xmlns="http://schemas.openxmlformats.org/package/2006/relationships"><Relationship Id="rId3" Type="http://schemas.openxmlformats.org/officeDocument/2006/relationships/image" Target="../media/image50.png"/><Relationship Id="rId4" Type="http://schemas.openxmlformats.org/officeDocument/2006/relationships/image" Target="../media/image51.png"/><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4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2.gif"/><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12.emf"/></Relationships>
</file>

<file path=ppt/slides/_rels/slide44.xml.rels><?xml version="1.0" encoding="UTF-8" standalone="yes"?>
<Relationships xmlns="http://schemas.openxmlformats.org/package/2006/relationships"><Relationship Id="rId3" Type="http://schemas.openxmlformats.org/officeDocument/2006/relationships/image" Target="../media/image16.jpg"/><Relationship Id="rId4" Type="http://schemas.openxmlformats.org/officeDocument/2006/relationships/image" Target="../media/image53.gif"/><Relationship Id="rId5" Type="http://schemas.openxmlformats.org/officeDocument/2006/relationships/image" Target="../media/image54.png"/><Relationship Id="rId6" Type="http://schemas.openxmlformats.org/officeDocument/2006/relationships/image" Target="../media/image55.jpeg"/><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5.xml.rels><?xml version="1.0" encoding="UTF-8" standalone="yes"?>
<Relationships xmlns="http://schemas.openxmlformats.org/package/2006/relationships"><Relationship Id="rId3" Type="http://schemas.openxmlformats.org/officeDocument/2006/relationships/image" Target="../media/image53.gif"/><Relationship Id="rId4" Type="http://schemas.openxmlformats.org/officeDocument/2006/relationships/image" Target="../media/image54.png"/><Relationship Id="rId5" Type="http://schemas.openxmlformats.org/officeDocument/2006/relationships/image" Target="../media/image56.jpg"/><Relationship Id="rId6" Type="http://schemas.openxmlformats.org/officeDocument/2006/relationships/image" Target="../media/image57.jpg"/><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6.xml.rels><?xml version="1.0" encoding="UTF-8" standalone="yes"?>
<Relationships xmlns="http://schemas.openxmlformats.org/package/2006/relationships"><Relationship Id="rId3" Type="http://schemas.openxmlformats.org/officeDocument/2006/relationships/image" Target="../media/image58.png"/><Relationship Id="rId4" Type="http://schemas.openxmlformats.org/officeDocument/2006/relationships/image" Target="../media/image59.jpg"/><Relationship Id="rId5" Type="http://schemas.openxmlformats.org/officeDocument/2006/relationships/image" Target="../media/image16.jpg"/><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7.xml.rels><?xml version="1.0" encoding="UTF-8" standalone="yes"?>
<Relationships xmlns="http://schemas.openxmlformats.org/package/2006/relationships"><Relationship Id="rId3" Type="http://schemas.openxmlformats.org/officeDocument/2006/relationships/image" Target="../media/image16.jpg"/><Relationship Id="rId4" Type="http://schemas.openxmlformats.org/officeDocument/2006/relationships/image" Target="../media/image55.jpeg"/><Relationship Id="rId5" Type="http://schemas.openxmlformats.org/officeDocument/2006/relationships/image" Target="../media/image59.jpg"/><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60.png"/></Relationships>
</file>

<file path=ppt/slides/_rels/slide49.xml.rels><?xml version="1.0" encoding="UTF-8" standalone="yes"?>
<Relationships xmlns="http://schemas.openxmlformats.org/package/2006/relationships"><Relationship Id="rId3" Type="http://schemas.openxmlformats.org/officeDocument/2006/relationships/image" Target="../media/image61.png"/><Relationship Id="rId4" Type="http://schemas.openxmlformats.org/officeDocument/2006/relationships/image" Target="../media/image62.png"/><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3" Type="http://schemas.openxmlformats.org/officeDocument/2006/relationships/image" Target="../media/image61.png"/><Relationship Id="rId4" Type="http://schemas.openxmlformats.org/officeDocument/2006/relationships/image" Target="../media/image62.png"/><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51.xml.rels><?xml version="1.0" encoding="UTF-8" standalone="yes"?>
<Relationships xmlns="http://schemas.openxmlformats.org/package/2006/relationships"><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image" Target="../media/image16.jpg"/><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52.xml.rels><?xml version="1.0" encoding="UTF-8" standalone="yes"?>
<Relationships xmlns="http://schemas.openxmlformats.org/package/2006/relationships"><Relationship Id="rId3" Type="http://schemas.openxmlformats.org/officeDocument/2006/relationships/image" Target="../media/image64.png"/><Relationship Id="rId4" Type="http://schemas.openxmlformats.org/officeDocument/2006/relationships/image" Target="../media/image16.jpg"/><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54.xml.rels><?xml version="1.0" encoding="UTF-8" standalone="yes"?>
<Relationships xmlns="http://schemas.openxmlformats.org/package/2006/relationships"><Relationship Id="rId3" Type="http://schemas.openxmlformats.org/officeDocument/2006/relationships/image" Target="../media/image65.png"/><Relationship Id="rId4" Type="http://schemas.openxmlformats.org/officeDocument/2006/relationships/image" Target="../media/image66.png"/><Relationship Id="rId5" Type="http://schemas.openxmlformats.org/officeDocument/2006/relationships/image" Target="../media/image16.jpg"/><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5.xml.rels><?xml version="1.0" encoding="UTF-8" standalone="yes"?>
<Relationships xmlns="http://schemas.openxmlformats.org/package/2006/relationships"><Relationship Id="rId3" Type="http://schemas.openxmlformats.org/officeDocument/2006/relationships/image" Target="../media/image66.png"/><Relationship Id="rId4" Type="http://schemas.openxmlformats.org/officeDocument/2006/relationships/image" Target="../media/image16.jpg"/><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6.xml.rels><?xml version="1.0" encoding="UTF-8" standalone="yes"?>
<Relationships xmlns="http://schemas.openxmlformats.org/package/2006/relationships"><Relationship Id="rId3" Type="http://schemas.openxmlformats.org/officeDocument/2006/relationships/image" Target="../media/image64.png"/><Relationship Id="rId4" Type="http://schemas.openxmlformats.org/officeDocument/2006/relationships/image" Target="../media/image16.jpg"/><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57.xml.rels><?xml version="1.0" encoding="UTF-8" standalone="yes"?>
<Relationships xmlns="http://schemas.openxmlformats.org/package/2006/relationships"><Relationship Id="rId3" Type="http://schemas.openxmlformats.org/officeDocument/2006/relationships/image" Target="../media/image67.png"/><Relationship Id="rId4" Type="http://schemas.openxmlformats.org/officeDocument/2006/relationships/image" Target="../media/image56.jpg"/><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8.xml.rels><?xml version="1.0" encoding="UTF-8" standalone="yes"?>
<Relationships xmlns="http://schemas.openxmlformats.org/package/2006/relationships"><Relationship Id="rId3" Type="http://schemas.openxmlformats.org/officeDocument/2006/relationships/image" Target="../media/image68.png"/><Relationship Id="rId4" Type="http://schemas.openxmlformats.org/officeDocument/2006/relationships/image" Target="../media/image69.png"/><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59.xml.rels><?xml version="1.0" encoding="UTF-8" standalone="yes"?>
<Relationships xmlns="http://schemas.openxmlformats.org/package/2006/relationships"><Relationship Id="rId3" Type="http://schemas.openxmlformats.org/officeDocument/2006/relationships/image" Target="../media/image70.png"/><Relationship Id="rId4" Type="http://schemas.openxmlformats.org/officeDocument/2006/relationships/image" Target="../media/image71.png"/><Relationship Id="rId5" Type="http://schemas.openxmlformats.org/officeDocument/2006/relationships/image" Target="../media/image68.png"/><Relationship Id="rId6" Type="http://schemas.openxmlformats.org/officeDocument/2006/relationships/image" Target="../media/image69.png"/><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emf"/><Relationship Id="rId5"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3" Type="http://schemas.openxmlformats.org/officeDocument/2006/relationships/image" Target="../media/image70.png"/><Relationship Id="rId4" Type="http://schemas.openxmlformats.org/officeDocument/2006/relationships/image" Target="../media/image71.png"/><Relationship Id="rId5" Type="http://schemas.openxmlformats.org/officeDocument/2006/relationships/image" Target="../media/image72.png"/><Relationship Id="rId6" Type="http://schemas.openxmlformats.org/officeDocument/2006/relationships/image" Target="../media/image73.png"/><Relationship Id="rId7" Type="http://schemas.openxmlformats.org/officeDocument/2006/relationships/image" Target="../media/image68.png"/><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61.xml.rels><?xml version="1.0" encoding="UTF-8" standalone="yes"?>
<Relationships xmlns="http://schemas.openxmlformats.org/package/2006/relationships"><Relationship Id="rId3" Type="http://schemas.openxmlformats.org/officeDocument/2006/relationships/image" Target="../media/image74.png"/><Relationship Id="rId4" Type="http://schemas.openxmlformats.org/officeDocument/2006/relationships/image" Target="../media/image75.png"/><Relationship Id="rId5" Type="http://schemas.openxmlformats.org/officeDocument/2006/relationships/image" Target="../media/image68.png"/><Relationship Id="rId6" Type="http://schemas.openxmlformats.org/officeDocument/2006/relationships/image" Target="../media/image70.png"/><Relationship Id="rId7" Type="http://schemas.openxmlformats.org/officeDocument/2006/relationships/image" Target="../media/image71.png"/><Relationship Id="rId8" Type="http://schemas.openxmlformats.org/officeDocument/2006/relationships/image" Target="../media/image72.png"/><Relationship Id="rId9" Type="http://schemas.openxmlformats.org/officeDocument/2006/relationships/image" Target="../media/image73.png"/><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62.xml.rels><?xml version="1.0" encoding="UTF-8" standalone="yes"?>
<Relationships xmlns="http://schemas.openxmlformats.org/package/2006/relationships"><Relationship Id="rId3" Type="http://schemas.openxmlformats.org/officeDocument/2006/relationships/image" Target="../media/image76.emf"/><Relationship Id="rId4" Type="http://schemas.openxmlformats.org/officeDocument/2006/relationships/image" Target="../media/image59.jpg"/><Relationship Id="rId5" Type="http://schemas.openxmlformats.org/officeDocument/2006/relationships/image" Target="../media/image77.jpg"/><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63.xml.rels><?xml version="1.0" encoding="UTF-8" standalone="yes"?>
<Relationships xmlns="http://schemas.openxmlformats.org/package/2006/relationships"><Relationship Id="rId3" Type="http://schemas.openxmlformats.org/officeDocument/2006/relationships/image" Target="../media/image76.emf"/><Relationship Id="rId4" Type="http://schemas.openxmlformats.org/officeDocument/2006/relationships/image" Target="../media/image78.emf"/><Relationship Id="rId5" Type="http://schemas.openxmlformats.org/officeDocument/2006/relationships/image" Target="../media/image59.jpg"/><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64.xml.rels><?xml version="1.0" encoding="UTF-8" standalone="yes"?>
<Relationships xmlns="http://schemas.openxmlformats.org/package/2006/relationships"><Relationship Id="rId3" Type="http://schemas.openxmlformats.org/officeDocument/2006/relationships/image" Target="../media/image79.emf"/><Relationship Id="rId4" Type="http://schemas.openxmlformats.org/officeDocument/2006/relationships/image" Target="../media/image80.emf"/><Relationship Id="rId5" Type="http://schemas.openxmlformats.org/officeDocument/2006/relationships/image" Target="../media/image81.emf"/><Relationship Id="rId6" Type="http://schemas.openxmlformats.org/officeDocument/2006/relationships/image" Target="../media/image82.emf"/><Relationship Id="rId1" Type="http://schemas.openxmlformats.org/officeDocument/2006/relationships/slideLayout" Target="../slideLayouts/slideLayout2.xml"/><Relationship Id="rId2" Type="http://schemas.openxmlformats.org/officeDocument/2006/relationships/image" Target="../media/image59.jpg"/></Relationships>
</file>

<file path=ppt/slides/_rels/slide65.xml.rels><?xml version="1.0" encoding="UTF-8" standalone="yes"?>
<Relationships xmlns="http://schemas.openxmlformats.org/package/2006/relationships"><Relationship Id="rId3" Type="http://schemas.openxmlformats.org/officeDocument/2006/relationships/image" Target="../media/image79.emf"/><Relationship Id="rId4" Type="http://schemas.openxmlformats.org/officeDocument/2006/relationships/image" Target="../media/image80.emf"/><Relationship Id="rId5" Type="http://schemas.openxmlformats.org/officeDocument/2006/relationships/image" Target="../media/image83.emf"/><Relationship Id="rId6" Type="http://schemas.openxmlformats.org/officeDocument/2006/relationships/image" Target="../media/image84.emf"/><Relationship Id="rId7" Type="http://schemas.openxmlformats.org/officeDocument/2006/relationships/image" Target="../media/image85.png"/><Relationship Id="rId8" Type="http://schemas.openxmlformats.org/officeDocument/2006/relationships/image" Target="../media/image86.png"/><Relationship Id="rId1" Type="http://schemas.openxmlformats.org/officeDocument/2006/relationships/slideLayout" Target="../slideLayouts/slideLayout2.xml"/><Relationship Id="rId2" Type="http://schemas.openxmlformats.org/officeDocument/2006/relationships/image" Target="../media/image59.jpg"/></Relationships>
</file>

<file path=ppt/slides/_rels/slide66.xml.rels><?xml version="1.0" encoding="UTF-8" standalone="yes"?>
<Relationships xmlns="http://schemas.openxmlformats.org/package/2006/relationships"><Relationship Id="rId3" Type="http://schemas.openxmlformats.org/officeDocument/2006/relationships/image" Target="../media/image87.emf"/><Relationship Id="rId4" Type="http://schemas.openxmlformats.org/officeDocument/2006/relationships/image" Target="../media/image78.emf"/><Relationship Id="rId5" Type="http://schemas.openxmlformats.org/officeDocument/2006/relationships/image" Target="../media/image59.jpg"/><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67.xml.rels><?xml version="1.0" encoding="UTF-8" standalone="yes"?>
<Relationships xmlns="http://schemas.openxmlformats.org/package/2006/relationships"><Relationship Id="rId3" Type="http://schemas.openxmlformats.org/officeDocument/2006/relationships/image" Target="../media/image87.emf"/><Relationship Id="rId4" Type="http://schemas.openxmlformats.org/officeDocument/2006/relationships/image" Target="../media/image78.emf"/><Relationship Id="rId5" Type="http://schemas.openxmlformats.org/officeDocument/2006/relationships/image" Target="../media/image59.jpg"/><Relationship Id="rId6" Type="http://schemas.openxmlformats.org/officeDocument/2006/relationships/image" Target="../media/image72.png"/><Relationship Id="rId7" Type="http://schemas.openxmlformats.org/officeDocument/2006/relationships/image" Target="../media/image73.png"/><Relationship Id="rId8" Type="http://schemas.openxmlformats.org/officeDocument/2006/relationships/image" Target="../media/image68.png"/><Relationship Id="rId1" Type="http://schemas.openxmlformats.org/officeDocument/2006/relationships/slideLayout" Target="../slideLayouts/slideLayout2.xml"/><Relationship Id="rId2" Type="http://schemas.openxmlformats.org/officeDocument/2006/relationships/notesSlide" Target="../notesSlides/notesSlide60.xml"/></Relationships>
</file>

<file path=ppt/slides/_rels/slide68.xml.rels><?xml version="1.0" encoding="UTF-8" standalone="yes"?>
<Relationships xmlns="http://schemas.openxmlformats.org/package/2006/relationships"><Relationship Id="rId3" Type="http://schemas.openxmlformats.org/officeDocument/2006/relationships/image" Target="../media/image84.emf"/><Relationship Id="rId4" Type="http://schemas.openxmlformats.org/officeDocument/2006/relationships/image" Target="../media/image59.jpg"/><Relationship Id="rId5" Type="http://schemas.openxmlformats.org/officeDocument/2006/relationships/image" Target="../media/image79.emf"/><Relationship Id="rId6" Type="http://schemas.openxmlformats.org/officeDocument/2006/relationships/image" Target="../media/image33.png"/><Relationship Id="rId7" Type="http://schemas.openxmlformats.org/officeDocument/2006/relationships/image" Target="../media/image15.png"/><Relationship Id="rId8" Type="http://schemas.openxmlformats.org/officeDocument/2006/relationships/image" Target="../media/image25.png"/><Relationship Id="rId1" Type="http://schemas.openxmlformats.org/officeDocument/2006/relationships/slideLayout" Target="../slideLayouts/slideLayout2.xml"/><Relationship Id="rId2" Type="http://schemas.openxmlformats.org/officeDocument/2006/relationships/notesSlide" Target="../notesSlides/notesSlide61.xml"/></Relationships>
</file>

<file path=ppt/slides/_rels/slide69.xml.rels><?xml version="1.0" encoding="UTF-8" standalone="yes"?>
<Relationships xmlns="http://schemas.openxmlformats.org/package/2006/relationships"><Relationship Id="rId3" Type="http://schemas.openxmlformats.org/officeDocument/2006/relationships/image" Target="../media/image84.emf"/><Relationship Id="rId4" Type="http://schemas.openxmlformats.org/officeDocument/2006/relationships/image" Target="../media/image59.jpg"/><Relationship Id="rId5" Type="http://schemas.openxmlformats.org/officeDocument/2006/relationships/image" Target="../media/image79.emf"/><Relationship Id="rId6" Type="http://schemas.openxmlformats.org/officeDocument/2006/relationships/image" Target="../media/image33.png"/><Relationship Id="rId7" Type="http://schemas.openxmlformats.org/officeDocument/2006/relationships/image" Target="../media/image15.png"/><Relationship Id="rId8" Type="http://schemas.openxmlformats.org/officeDocument/2006/relationships/image" Target="../media/image25.png"/><Relationship Id="rId9" Type="http://schemas.openxmlformats.org/officeDocument/2006/relationships/image" Target="../media/image52.gif"/><Relationship Id="rId10" Type="http://schemas.openxmlformats.org/officeDocument/2006/relationships/image" Target="../media/image88.png"/><Relationship Id="rId1" Type="http://schemas.openxmlformats.org/officeDocument/2006/relationships/slideLayout" Target="../slideLayouts/slideLayout2.xml"/><Relationship Id="rId2" Type="http://schemas.openxmlformats.org/officeDocument/2006/relationships/notesSlide" Target="../notesSlides/notesSlide6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emf"/><Relationship Id="rId5" Type="http://schemas.openxmlformats.org/officeDocument/2006/relationships/image" Target="../media/image11.png"/><Relationship Id="rId6" Type="http://schemas.openxmlformats.org/officeDocument/2006/relationships/image" Target="../media/image12.emf"/><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9.png"/><Relationship Id="rId5" Type="http://schemas.openxmlformats.org/officeDocument/2006/relationships/image" Target="../media/image10.emf"/><Relationship Id="rId6" Type="http://schemas.openxmlformats.org/officeDocument/2006/relationships/image" Target="../media/image11.png"/><Relationship Id="rId7" Type="http://schemas.openxmlformats.org/officeDocument/2006/relationships/image" Target="../media/image12.emf"/><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Screen Shot 2014-08-07 at 9.08.43 AM.png"/>
          <p:cNvPicPr>
            <a:picLocks noChangeAspect="1"/>
          </p:cNvPicPr>
          <p:nvPr/>
        </p:nvPicPr>
        <p:blipFill rotWithShape="1">
          <a:blip r:embed="rId3">
            <a:extLst>
              <a:ext uri="{28A0092B-C50C-407E-A947-70E740481C1C}">
                <a14:useLocalDpi xmlns:a14="http://schemas.microsoft.com/office/drawing/2010/main" val="0"/>
              </a:ext>
            </a:extLst>
          </a:blip>
          <a:srcRect l="1" r="16341"/>
          <a:stretch/>
        </p:blipFill>
        <p:spPr>
          <a:xfrm>
            <a:off x="640339" y="2255354"/>
            <a:ext cx="2322899" cy="2579154"/>
          </a:xfrm>
          <a:prstGeom prst="rect">
            <a:avLst/>
          </a:prstGeom>
        </p:spPr>
      </p:pic>
      <p:pic>
        <p:nvPicPr>
          <p:cNvPr id="15" name="Picture 14" descr="Screen Shot 2014-02-26 at 8.03.50 AM.png"/>
          <p:cNvPicPr>
            <a:picLocks noChangeAspect="1"/>
          </p:cNvPicPr>
          <p:nvPr/>
        </p:nvPicPr>
        <p:blipFill rotWithShape="1">
          <a:blip r:embed="rId4">
            <a:extLst>
              <a:ext uri="{28A0092B-C50C-407E-A947-70E740481C1C}">
                <a14:useLocalDpi xmlns:a14="http://schemas.microsoft.com/office/drawing/2010/main" val="0"/>
              </a:ext>
            </a:extLst>
          </a:blip>
          <a:srcRect r="58320"/>
          <a:stretch/>
        </p:blipFill>
        <p:spPr>
          <a:xfrm>
            <a:off x="2963238" y="2361805"/>
            <a:ext cx="3855960" cy="2338268"/>
          </a:xfrm>
          <a:prstGeom prst="rect">
            <a:avLst/>
          </a:prstGeom>
        </p:spPr>
      </p:pic>
      <p:sp>
        <p:nvSpPr>
          <p:cNvPr id="5" name="Title 1"/>
          <p:cNvSpPr txBox="1">
            <a:spLocks/>
          </p:cNvSpPr>
          <p:nvPr/>
        </p:nvSpPr>
        <p:spPr>
          <a:xfrm>
            <a:off x="685800" y="419745"/>
            <a:ext cx="7848600" cy="1927225"/>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US" sz="2800" cap="all" dirty="0" smtClean="0"/>
              <a:t>Linking Demography to Range Dynamics</a:t>
            </a:r>
            <a:endParaRPr lang="en-US" sz="2800" cap="all" dirty="0"/>
          </a:p>
        </p:txBody>
      </p:sp>
      <p:sp>
        <p:nvSpPr>
          <p:cNvPr id="6" name="TextBox 5"/>
          <p:cNvSpPr txBox="1"/>
          <p:nvPr/>
        </p:nvSpPr>
        <p:spPr>
          <a:xfrm>
            <a:off x="685800" y="4954073"/>
            <a:ext cx="7906055" cy="1966692"/>
          </a:xfrm>
          <a:prstGeom prst="rect">
            <a:avLst/>
          </a:prstGeom>
          <a:noFill/>
        </p:spPr>
        <p:txBody>
          <a:bodyPr wrap="none" rtlCol="0">
            <a:spAutoFit/>
          </a:bodyPr>
          <a:lstStyle/>
          <a:p>
            <a:pPr>
              <a:lnSpc>
                <a:spcPct val="120000"/>
              </a:lnSpc>
            </a:pPr>
            <a:r>
              <a:rPr lang="en-US" b="1" dirty="0">
                <a:solidFill>
                  <a:srgbClr val="404040"/>
                </a:solidFill>
              </a:rPr>
              <a:t>Cory </a:t>
            </a:r>
            <a:r>
              <a:rPr lang="en-US" b="1" dirty="0" smtClean="0">
                <a:solidFill>
                  <a:srgbClr val="404040"/>
                </a:solidFill>
              </a:rPr>
              <a:t>Merow 		</a:t>
            </a:r>
            <a:r>
              <a:rPr lang="en-US" b="1" dirty="0">
                <a:solidFill>
                  <a:schemeClr val="tx1">
                    <a:lumMod val="50000"/>
                    <a:lumOff val="50000"/>
                  </a:schemeClr>
                </a:solidFill>
              </a:rPr>
              <a:t>US Fish and Wildlife Service</a:t>
            </a:r>
          </a:p>
          <a:p>
            <a:pPr>
              <a:lnSpc>
                <a:spcPct val="120000"/>
              </a:lnSpc>
            </a:pPr>
            <a:r>
              <a:rPr lang="en-US" b="1" dirty="0">
                <a:solidFill>
                  <a:schemeClr val="tx1">
                    <a:lumMod val="50000"/>
                    <a:lumOff val="50000"/>
                  </a:schemeClr>
                </a:solidFill>
              </a:rPr>
              <a:t>			University of Connecticut</a:t>
            </a:r>
          </a:p>
          <a:p>
            <a:pPr>
              <a:lnSpc>
                <a:spcPct val="120000"/>
              </a:lnSpc>
            </a:pPr>
            <a:endParaRPr lang="en-US" b="1" baseline="30000" dirty="0" smtClean="0">
              <a:solidFill>
                <a:srgbClr val="404040"/>
              </a:solidFill>
            </a:endParaRPr>
          </a:p>
          <a:p>
            <a:pPr>
              <a:lnSpc>
                <a:spcPct val="120000"/>
              </a:lnSpc>
            </a:pPr>
            <a:r>
              <a:rPr lang="en-US" b="1" dirty="0">
                <a:solidFill>
                  <a:srgbClr val="404040"/>
                </a:solidFill>
              </a:rPr>
              <a:t>Sean M. McMahon</a:t>
            </a:r>
            <a:r>
              <a:rPr lang="en-US" b="1" dirty="0">
                <a:solidFill>
                  <a:schemeClr val="tx1">
                    <a:lumMod val="50000"/>
                    <a:lumOff val="50000"/>
                  </a:schemeClr>
                </a:solidFill>
              </a:rPr>
              <a:t> 	Smithsonian Environmental Research Center</a:t>
            </a:r>
          </a:p>
          <a:p>
            <a:pPr>
              <a:lnSpc>
                <a:spcPct val="120000"/>
              </a:lnSpc>
            </a:pPr>
            <a:endParaRPr lang="en-US" b="1" dirty="0" smtClean="0">
              <a:solidFill>
                <a:schemeClr val="tx1">
                  <a:lumMod val="50000"/>
                  <a:lumOff val="50000"/>
                </a:schemeClr>
              </a:solidFill>
            </a:endParaRPr>
          </a:p>
          <a:p>
            <a:pPr>
              <a:lnSpc>
                <a:spcPct val="120000"/>
              </a:lnSpc>
            </a:pPr>
            <a:endParaRPr lang="en-US" b="1" dirty="0">
              <a:solidFill>
                <a:schemeClr val="tx1">
                  <a:lumMod val="50000"/>
                  <a:lumOff val="50000"/>
                </a:schemeClr>
              </a:solidFill>
            </a:endParaRPr>
          </a:p>
        </p:txBody>
      </p:sp>
      <p:cxnSp>
        <p:nvCxnSpPr>
          <p:cNvPr id="8" name="Straight Connector 7"/>
          <p:cNvCxnSpPr/>
          <p:nvPr/>
        </p:nvCxnSpPr>
        <p:spPr>
          <a:xfrm flipV="1">
            <a:off x="786190" y="2158303"/>
            <a:ext cx="7160381" cy="48382"/>
          </a:xfrm>
          <a:prstGeom prst="line">
            <a:avLst/>
          </a:prstGeom>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3952893" y="2777379"/>
            <a:ext cx="3011366" cy="671254"/>
          </a:xfrm>
          <a:prstGeom prst="rect">
            <a:avLst/>
          </a:prstGeom>
          <a:solidFill>
            <a:schemeClr val="bg1"/>
          </a:solidFill>
        </p:spPr>
        <p:txBody>
          <a:bodyPr wrap="square" rtlCol="0">
            <a:spAutoFit/>
          </a:bodyPr>
          <a:lstStyle/>
          <a:p>
            <a:endParaRPr lang="en-US" dirty="0"/>
          </a:p>
        </p:txBody>
      </p:sp>
      <p:sp>
        <p:nvSpPr>
          <p:cNvPr id="12" name="Rectangle 11"/>
          <p:cNvSpPr/>
          <p:nvPr/>
        </p:nvSpPr>
        <p:spPr>
          <a:xfrm>
            <a:off x="3013944" y="2318778"/>
            <a:ext cx="272932" cy="2426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13" name="Rectangle 12"/>
          <p:cNvSpPr/>
          <p:nvPr/>
        </p:nvSpPr>
        <p:spPr>
          <a:xfrm>
            <a:off x="8850409" y="3472888"/>
            <a:ext cx="1907930" cy="692971"/>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9" name="TextBox 8"/>
          <p:cNvSpPr txBox="1"/>
          <p:nvPr/>
        </p:nvSpPr>
        <p:spPr>
          <a:xfrm>
            <a:off x="8850409" y="4852383"/>
            <a:ext cx="2046869" cy="432893"/>
          </a:xfrm>
          <a:prstGeom prst="rect">
            <a:avLst/>
          </a:prstGeom>
          <a:solidFill>
            <a:schemeClr val="bg1"/>
          </a:solidFill>
        </p:spPr>
        <p:txBody>
          <a:bodyPr wrap="square" rtlCol="0">
            <a:spAutoFit/>
          </a:bodyPr>
          <a:lstStyle/>
          <a:p>
            <a:endParaRPr lang="en-US" dirty="0"/>
          </a:p>
        </p:txBody>
      </p:sp>
      <p:sp>
        <p:nvSpPr>
          <p:cNvPr id="11" name="Rectangle 10"/>
          <p:cNvSpPr/>
          <p:nvPr/>
        </p:nvSpPr>
        <p:spPr>
          <a:xfrm>
            <a:off x="240537" y="2289030"/>
            <a:ext cx="1296847" cy="446898"/>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16" name="TextBox 15"/>
          <p:cNvSpPr txBox="1"/>
          <p:nvPr/>
        </p:nvSpPr>
        <p:spPr>
          <a:xfrm>
            <a:off x="9053320" y="5983004"/>
            <a:ext cx="613798" cy="238183"/>
          </a:xfrm>
          <a:prstGeom prst="rect">
            <a:avLst/>
          </a:prstGeom>
          <a:solidFill>
            <a:srgbClr val="FFFFFF"/>
          </a:solidFill>
        </p:spPr>
        <p:txBody>
          <a:bodyPr wrap="square" rtlCol="0">
            <a:spAutoFit/>
          </a:bodyPr>
          <a:lstStyle/>
          <a:p>
            <a:endParaRPr lang="en-US" dirty="0"/>
          </a:p>
        </p:txBody>
      </p:sp>
      <p:pic>
        <p:nvPicPr>
          <p:cNvPr id="18" name="Picture 17" descr="pa_map.pdf"/>
          <p:cNvPicPr>
            <a:picLocks noChangeAspect="1"/>
          </p:cNvPicPr>
          <p:nvPr/>
        </p:nvPicPr>
        <p:blipFill rotWithShape="1">
          <a:blip r:embed="rId5">
            <a:extLst>
              <a:ext uri="{28A0092B-C50C-407E-A947-70E740481C1C}">
                <a14:useLocalDpi xmlns:a14="http://schemas.microsoft.com/office/drawing/2010/main" val="0"/>
              </a:ext>
            </a:extLst>
          </a:blip>
          <a:srcRect l="14872" t="21995" r="34575" b="19791"/>
          <a:stretch/>
        </p:blipFill>
        <p:spPr>
          <a:xfrm>
            <a:off x="6796633" y="2342294"/>
            <a:ext cx="2030850" cy="2165072"/>
          </a:xfrm>
          <a:prstGeom prst="rect">
            <a:avLst/>
          </a:prstGeom>
        </p:spPr>
      </p:pic>
    </p:spTree>
    <p:extLst>
      <p:ext uri="{BB962C8B-B14F-4D97-AF65-F5344CB8AC3E}">
        <p14:creationId xmlns:p14="http://schemas.microsoft.com/office/powerpoint/2010/main" val="4112149222"/>
      </p:ext>
    </p:extLst>
  </p:cSld>
  <p:clrMapOvr>
    <a:masterClrMapping/>
  </p:clrMapOvr>
  <mc:AlternateContent xmlns:mc="http://schemas.openxmlformats.org/markup-compatibility/2006" xmlns:p14="http://schemas.microsoft.com/office/powerpoint/2010/main">
    <mc:Choice Requires="p14">
      <p:transition spd="slow" p14:dur="2000" advTm="17921"/>
    </mc:Choice>
    <mc:Fallback xmlns="">
      <p:transition xmlns:p14="http://schemas.microsoft.com/office/powerpoint/2010/main" spd="slow" advTm="17921"/>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The trouble with mechanims</a:t>
            </a:r>
          </a:p>
        </p:txBody>
      </p:sp>
      <p:sp>
        <p:nvSpPr>
          <p:cNvPr id="3" name="Content Placeholder 2"/>
          <p:cNvSpPr>
            <a:spLocks noGrp="1"/>
          </p:cNvSpPr>
          <p:nvPr>
            <p:ph idx="1"/>
          </p:nvPr>
        </p:nvSpPr>
        <p:spPr/>
        <p:txBody>
          <a:bodyPr/>
          <a:lstStyle/>
          <a:p>
            <a:r>
              <a:rPr lang="en-US"/>
              <a:t>You have to get them </a:t>
            </a:r>
            <a:r>
              <a:rPr lang="en-US" b="1"/>
              <a:t>ALL </a:t>
            </a:r>
            <a:r>
              <a:rPr lang="en-US"/>
              <a:t>right to forecast</a:t>
            </a:r>
          </a:p>
          <a:p>
            <a:endParaRPr lang="en-US"/>
          </a:p>
          <a:p>
            <a:r>
              <a:rPr lang="en-US"/>
              <a:t>Correlative models can look pretty nice, because they’re not as constrained </a:t>
            </a:r>
          </a:p>
          <a:p>
            <a:endParaRPr lang="en-US"/>
          </a:p>
          <a:p>
            <a:pPr marL="0" indent="0">
              <a:buNone/>
            </a:pPr>
            <a:endParaRPr lang="en-US"/>
          </a:p>
        </p:txBody>
      </p:sp>
      <p:sp>
        <p:nvSpPr>
          <p:cNvPr id="4" name="TextBox 3"/>
          <p:cNvSpPr txBox="1"/>
          <p:nvPr/>
        </p:nvSpPr>
        <p:spPr>
          <a:xfrm>
            <a:off x="457200" y="0"/>
            <a:ext cx="8229600" cy="369332"/>
          </a:xfrm>
          <a:prstGeom prst="rect">
            <a:avLst/>
          </a:prstGeom>
          <a:noFill/>
        </p:spPr>
        <p:txBody>
          <a:bodyPr wrap="square" rtlCol="0">
            <a:spAutoFit/>
          </a:bodyPr>
          <a:lstStyle/>
          <a:p>
            <a:pPr algn="ctr"/>
            <a:r>
              <a:rPr lang="en-US" b="1" dirty="0" smtClean="0"/>
              <a:t>Intro</a:t>
            </a:r>
            <a:r>
              <a:rPr lang="en-US" dirty="0" smtClean="0">
                <a:solidFill>
                  <a:schemeClr val="bg2">
                    <a:lumMod val="90000"/>
                  </a:schemeClr>
                </a:solidFill>
              </a:rPr>
              <a:t>	</a:t>
            </a:r>
            <a:r>
              <a:rPr lang="en-US" b="1" dirty="0" smtClean="0"/>
              <a:t>    	 </a:t>
            </a:r>
            <a:r>
              <a:rPr lang="en-US" dirty="0" smtClean="0">
                <a:solidFill>
                  <a:schemeClr val="bg1">
                    <a:lumMod val="85000"/>
                  </a:schemeClr>
                </a:solidFill>
              </a:rPr>
              <a:t>IPMs   	   	  Invasion  	    Future</a:t>
            </a:r>
            <a:endParaRPr lang="en-US" dirty="0">
              <a:solidFill>
                <a:schemeClr val="bg1">
                  <a:lumMod val="85000"/>
                </a:schemeClr>
              </a:solidFill>
            </a:endParaRPr>
          </a:p>
        </p:txBody>
      </p:sp>
    </p:spTree>
    <p:extLst>
      <p:ext uri="{BB962C8B-B14F-4D97-AF65-F5344CB8AC3E}">
        <p14:creationId xmlns:p14="http://schemas.microsoft.com/office/powerpoint/2010/main" val="139103101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786470276"/>
              </p:ext>
            </p:extLst>
          </p:nvPr>
        </p:nvGraphicFramePr>
        <p:xfrm>
          <a:off x="571459" y="1541914"/>
          <a:ext cx="4872903" cy="50440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4"/>
          <p:cNvPicPr>
            <a:picLocks noChangeAspect="1"/>
          </p:cNvPicPr>
          <p:nvPr/>
        </p:nvPicPr>
        <p:blipFill rotWithShape="1">
          <a:blip r:embed="rId8">
            <a:extLst>
              <a:ext uri="{28A0092B-C50C-407E-A947-70E740481C1C}">
                <a14:useLocalDpi xmlns:a14="http://schemas.microsoft.com/office/drawing/2010/main" val="0"/>
              </a:ext>
            </a:extLst>
          </a:blip>
          <a:srcRect l="13693" t="70654" r="20302"/>
          <a:stretch/>
        </p:blipFill>
        <p:spPr>
          <a:xfrm>
            <a:off x="6994414" y="1276087"/>
            <a:ext cx="1565257" cy="1739828"/>
          </a:xfrm>
          <a:prstGeom prst="rect">
            <a:avLst/>
          </a:prstGeom>
        </p:spPr>
      </p:pic>
      <p:sp>
        <p:nvSpPr>
          <p:cNvPr id="3" name="TextBox 2"/>
          <p:cNvSpPr txBox="1"/>
          <p:nvPr/>
        </p:nvSpPr>
        <p:spPr>
          <a:xfrm>
            <a:off x="-2483687" y="3031116"/>
            <a:ext cx="1269930" cy="599717"/>
          </a:xfrm>
          <a:prstGeom prst="rect">
            <a:avLst/>
          </a:prstGeom>
          <a:solidFill>
            <a:schemeClr val="bg1"/>
          </a:solidFill>
        </p:spPr>
        <p:txBody>
          <a:bodyPr wrap="square" rtlCol="0">
            <a:spAutoFit/>
          </a:bodyPr>
          <a:lstStyle/>
          <a:p>
            <a:endParaRPr lang="en-US" dirty="0"/>
          </a:p>
        </p:txBody>
      </p:sp>
      <p:pic>
        <p:nvPicPr>
          <p:cNvPr id="7" name="Picture 6" descr="Screen Shot 2013-01-08 at 11.51.00 AM.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281678" y="3218240"/>
            <a:ext cx="990728" cy="1385791"/>
          </a:xfrm>
          <a:prstGeom prst="rect">
            <a:avLst/>
          </a:prstGeom>
          <a:ln w="38100" cmpd="sng">
            <a:solidFill>
              <a:schemeClr val="tx1">
                <a:lumMod val="65000"/>
                <a:lumOff val="35000"/>
              </a:schemeClr>
            </a:solidFill>
          </a:ln>
        </p:spPr>
      </p:pic>
      <p:sp>
        <p:nvSpPr>
          <p:cNvPr id="15" name="TextBox 14"/>
          <p:cNvSpPr txBox="1"/>
          <p:nvPr/>
        </p:nvSpPr>
        <p:spPr>
          <a:xfrm>
            <a:off x="457200" y="0"/>
            <a:ext cx="8229600" cy="369332"/>
          </a:xfrm>
          <a:prstGeom prst="rect">
            <a:avLst/>
          </a:prstGeom>
          <a:noFill/>
        </p:spPr>
        <p:txBody>
          <a:bodyPr wrap="square" rtlCol="0">
            <a:spAutoFit/>
          </a:bodyPr>
          <a:lstStyle/>
          <a:p>
            <a:pPr algn="ctr"/>
            <a:r>
              <a:rPr lang="en-US" dirty="0" smtClean="0">
                <a:solidFill>
                  <a:schemeClr val="bg2">
                    <a:lumMod val="90000"/>
                  </a:schemeClr>
                </a:solidFill>
              </a:rPr>
              <a:t>Intro	</a:t>
            </a:r>
            <a:r>
              <a:rPr lang="en-US" b="1" dirty="0" smtClean="0"/>
              <a:t>     </a:t>
            </a:r>
            <a:r>
              <a:rPr lang="en-US" b="1" dirty="0" smtClean="0">
                <a:solidFill>
                  <a:srgbClr val="000000"/>
                </a:solidFill>
              </a:rPr>
              <a:t>IPMs </a:t>
            </a:r>
            <a:r>
              <a:rPr lang="en-US" dirty="0" smtClean="0">
                <a:solidFill>
                  <a:schemeClr val="bg1">
                    <a:lumMod val="85000"/>
                  </a:schemeClr>
                </a:solidFill>
              </a:rPr>
              <a:t>  	   Proteas 	     Invasion  	    Future</a:t>
            </a:r>
            <a:endParaRPr lang="en-US" dirty="0">
              <a:solidFill>
                <a:schemeClr val="bg1">
                  <a:lumMod val="85000"/>
                </a:schemeClr>
              </a:solidFill>
            </a:endParaRPr>
          </a:p>
        </p:txBody>
      </p:sp>
      <p:sp>
        <p:nvSpPr>
          <p:cNvPr id="8" name="TextBox 7"/>
          <p:cNvSpPr txBox="1"/>
          <p:nvPr/>
        </p:nvSpPr>
        <p:spPr>
          <a:xfrm>
            <a:off x="-1017413" y="381090"/>
            <a:ext cx="1005654" cy="369332"/>
          </a:xfrm>
          <a:prstGeom prst="rect">
            <a:avLst/>
          </a:prstGeom>
          <a:noFill/>
        </p:spPr>
        <p:txBody>
          <a:bodyPr wrap="none" rtlCol="0">
            <a:spAutoFit/>
          </a:bodyPr>
          <a:lstStyle/>
          <a:p>
            <a:r>
              <a:rPr lang="en-US"/>
              <a:t>improve</a:t>
            </a:r>
          </a:p>
        </p:txBody>
      </p:sp>
      <p:pic>
        <p:nvPicPr>
          <p:cNvPr id="16" name="Picture 15" descr="Alliaria_petiolata_-_garlic_mustard_-_desc-flowers_buds_seedpods.jp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131129" y="5006382"/>
            <a:ext cx="1379218" cy="1256739"/>
          </a:xfrm>
          <a:prstGeom prst="rect">
            <a:avLst/>
          </a:prstGeom>
          <a:ln w="38100" cmpd="sng">
            <a:solidFill>
              <a:srgbClr val="595959"/>
            </a:solidFill>
          </a:ln>
        </p:spPr>
      </p:pic>
    </p:spTree>
    <p:extLst>
      <p:ext uri="{BB962C8B-B14F-4D97-AF65-F5344CB8AC3E}">
        <p14:creationId xmlns:p14="http://schemas.microsoft.com/office/powerpoint/2010/main" val="1298370677"/>
      </p:ext>
    </p:extLst>
  </p:cSld>
  <p:clrMapOvr>
    <a:masterClrMapping/>
  </p:clrMapOvr>
  <mc:AlternateContent xmlns:mc="http://schemas.openxmlformats.org/markup-compatibility/2006" xmlns:p14="http://schemas.microsoft.com/office/powerpoint/2010/main">
    <mc:Choice Requires="p14">
      <p:transition spd="slow" p14:dur="2000" advTm="32715"/>
    </mc:Choice>
    <mc:Fallback xmlns="">
      <p:transition xmlns:p14="http://schemas.microsoft.com/office/powerpoint/2010/main" spd="slow" advTm="32715"/>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Integral Projection Models?</a:t>
            </a:r>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80280" b="67347"/>
          <a:stretch/>
        </p:blipFill>
        <p:spPr>
          <a:xfrm>
            <a:off x="2776824" y="2058136"/>
            <a:ext cx="636428" cy="2635559"/>
          </a:xfrm>
          <a:prstGeom prst="rect">
            <a:avLst/>
          </a:prstGeom>
        </p:spPr>
      </p:pic>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l="8927" t="32653" b="34080"/>
          <a:stretch/>
        </p:blipFill>
        <p:spPr>
          <a:xfrm>
            <a:off x="3334001" y="2052492"/>
            <a:ext cx="2892311" cy="2641204"/>
          </a:xfrm>
          <a:prstGeom prst="rect">
            <a:avLst/>
          </a:prstGeom>
        </p:spPr>
      </p:pic>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l="9881" t="66052"/>
          <a:stretch/>
        </p:blipFill>
        <p:spPr>
          <a:xfrm>
            <a:off x="6133622" y="2052838"/>
            <a:ext cx="2872293" cy="2705030"/>
          </a:xfrm>
          <a:prstGeom prst="rect">
            <a:avLst/>
          </a:prstGeom>
        </p:spPr>
      </p:pic>
      <p:sp>
        <p:nvSpPr>
          <p:cNvPr id="8" name="TextBox 7"/>
          <p:cNvSpPr txBox="1"/>
          <p:nvPr/>
        </p:nvSpPr>
        <p:spPr>
          <a:xfrm>
            <a:off x="119529" y="1494117"/>
            <a:ext cx="582706" cy="597647"/>
          </a:xfrm>
          <a:prstGeom prst="rect">
            <a:avLst/>
          </a:prstGeom>
          <a:solidFill>
            <a:schemeClr val="bg1"/>
          </a:solidFill>
        </p:spPr>
        <p:txBody>
          <a:bodyPr wrap="square" rtlCol="0">
            <a:spAutoFit/>
          </a:bodyPr>
          <a:lstStyle/>
          <a:p>
            <a:endParaRPr lang="en-US" dirty="0"/>
          </a:p>
        </p:txBody>
      </p:sp>
      <p:pic>
        <p:nvPicPr>
          <p:cNvPr id="11" name="Picture 10" descr="Screen Shot 2013-01-09 at 3.41.08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824" y="2022702"/>
            <a:ext cx="2776824" cy="2572716"/>
          </a:xfrm>
          <a:prstGeom prst="rect">
            <a:avLst/>
          </a:prstGeom>
        </p:spPr>
      </p:pic>
      <p:sp>
        <p:nvSpPr>
          <p:cNvPr id="3" name="TextBox 2"/>
          <p:cNvSpPr txBox="1"/>
          <p:nvPr/>
        </p:nvSpPr>
        <p:spPr>
          <a:xfrm>
            <a:off x="6929529" y="5431550"/>
            <a:ext cx="914233" cy="584776"/>
          </a:xfrm>
          <a:prstGeom prst="rect">
            <a:avLst/>
          </a:prstGeom>
          <a:noFill/>
          <a:ln>
            <a:solidFill>
              <a:srgbClr val="FF0000"/>
            </a:solidFill>
          </a:ln>
        </p:spPr>
        <p:txBody>
          <a:bodyPr wrap="none" rtlCol="0">
            <a:spAutoFit/>
          </a:bodyPr>
          <a:lstStyle/>
          <a:p>
            <a:r>
              <a:rPr lang="en-US" sz="3200" dirty="0" smtClean="0"/>
              <a:t>IPM</a:t>
            </a:r>
            <a:endParaRPr lang="en-US" sz="3200" dirty="0"/>
          </a:p>
        </p:txBody>
      </p:sp>
      <p:sp>
        <p:nvSpPr>
          <p:cNvPr id="10" name="Up Arrow 9"/>
          <p:cNvSpPr/>
          <p:nvPr/>
        </p:nvSpPr>
        <p:spPr>
          <a:xfrm>
            <a:off x="7101984" y="4693696"/>
            <a:ext cx="518016" cy="643775"/>
          </a:xfrm>
          <a:prstGeom prst="up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TextBox 12"/>
          <p:cNvSpPr txBox="1"/>
          <p:nvPr/>
        </p:nvSpPr>
        <p:spPr>
          <a:xfrm>
            <a:off x="457200" y="0"/>
            <a:ext cx="8229600" cy="369332"/>
          </a:xfrm>
          <a:prstGeom prst="rect">
            <a:avLst/>
          </a:prstGeom>
          <a:noFill/>
        </p:spPr>
        <p:txBody>
          <a:bodyPr wrap="square" rtlCol="0">
            <a:spAutoFit/>
          </a:bodyPr>
          <a:lstStyle/>
          <a:p>
            <a:pPr algn="ctr"/>
            <a:r>
              <a:rPr lang="en-US" dirty="0" smtClean="0">
                <a:solidFill>
                  <a:schemeClr val="bg2">
                    <a:lumMod val="90000"/>
                  </a:schemeClr>
                </a:solidFill>
              </a:rPr>
              <a:t>Intro	</a:t>
            </a:r>
            <a:r>
              <a:rPr lang="en-US" b="1" dirty="0" smtClean="0"/>
              <a:t>     </a:t>
            </a:r>
            <a:r>
              <a:rPr lang="en-US" b="1" dirty="0" smtClean="0">
                <a:solidFill>
                  <a:srgbClr val="000000"/>
                </a:solidFill>
              </a:rPr>
              <a:t>IPMs </a:t>
            </a:r>
            <a:r>
              <a:rPr lang="en-US" dirty="0" smtClean="0">
                <a:solidFill>
                  <a:schemeClr val="bg1">
                    <a:lumMod val="85000"/>
                  </a:schemeClr>
                </a:solidFill>
              </a:rPr>
              <a:t>  	   Proteas 	     Invasion  	    Future</a:t>
            </a:r>
            <a:endParaRPr lang="en-US" dirty="0">
              <a:solidFill>
                <a:schemeClr val="bg1">
                  <a:lumMod val="85000"/>
                </a:schemeClr>
              </a:solidFill>
            </a:endParaRPr>
          </a:p>
        </p:txBody>
      </p:sp>
    </p:spTree>
    <p:extLst>
      <p:ext uri="{BB962C8B-B14F-4D97-AF65-F5344CB8AC3E}">
        <p14:creationId xmlns:p14="http://schemas.microsoft.com/office/powerpoint/2010/main" val="1852339377"/>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Screen Shot 2013-01-09 at 11.15.45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031" y="1370533"/>
            <a:ext cx="4284674" cy="3834840"/>
          </a:xfrm>
          <a:prstGeom prst="rect">
            <a:avLst/>
          </a:prstGeom>
        </p:spPr>
      </p:pic>
      <p:sp>
        <p:nvSpPr>
          <p:cNvPr id="7" name="Title 1"/>
          <p:cNvSpPr>
            <a:spLocks noGrp="1"/>
          </p:cNvSpPr>
          <p:nvPr>
            <p:ph type="title"/>
          </p:nvPr>
        </p:nvSpPr>
        <p:spPr>
          <a:xfrm>
            <a:off x="457200" y="282720"/>
            <a:ext cx="8229600" cy="990600"/>
          </a:xfrm>
        </p:spPr>
        <p:txBody>
          <a:bodyPr>
            <a:normAutofit/>
          </a:bodyPr>
          <a:lstStyle/>
          <a:p>
            <a:r>
              <a:rPr lang="en-US" dirty="0"/>
              <a:t>Vital Rate Regression: </a:t>
            </a:r>
            <a:r>
              <a:rPr lang="en-US" dirty="0" smtClean="0"/>
              <a:t>Growth</a:t>
            </a:r>
            <a:endParaRPr lang="en-US" dirty="0"/>
          </a:p>
        </p:txBody>
      </p:sp>
      <p:graphicFrame>
        <p:nvGraphicFramePr>
          <p:cNvPr id="6" name="Object 2"/>
          <p:cNvGraphicFramePr>
            <a:graphicFrameLocks noChangeAspect="1"/>
          </p:cNvGraphicFramePr>
          <p:nvPr>
            <p:extLst>
              <p:ext uri="{D42A27DB-BD31-4B8C-83A1-F6EECF244321}">
                <p14:modId xmlns:p14="http://schemas.microsoft.com/office/powerpoint/2010/main" val="2294278065"/>
              </p:ext>
            </p:extLst>
          </p:nvPr>
        </p:nvGraphicFramePr>
        <p:xfrm>
          <a:off x="746218" y="5378450"/>
          <a:ext cx="3646487" cy="533400"/>
        </p:xfrm>
        <a:graphic>
          <a:graphicData uri="http://schemas.openxmlformats.org/presentationml/2006/ole">
            <mc:AlternateContent xmlns:mc="http://schemas.openxmlformats.org/markup-compatibility/2006">
              <mc:Choice xmlns:v="urn:schemas-microsoft-com:vml" Requires="v">
                <p:oleObj spid="_x0000_s41064" name="Equation" r:id="rId5" imgW="1651000" imgH="241300" progId="Equation.3">
                  <p:embed/>
                </p:oleObj>
              </mc:Choice>
              <mc:Fallback>
                <p:oleObj name="Equation" r:id="rId5" imgW="1651000" imgH="241300" progId="Equation.3">
                  <p:embed/>
                  <p:pic>
                    <p:nvPicPr>
                      <p:cNvPr id="0" name=""/>
                      <p:cNvPicPr>
                        <a:picLocks noChangeAspect="1" noChangeArrowheads="1"/>
                      </p:cNvPicPr>
                      <p:nvPr/>
                    </p:nvPicPr>
                    <p:blipFill>
                      <a:blip r:embed="rId6"/>
                      <a:srcRect/>
                      <a:stretch>
                        <a:fillRect/>
                      </a:stretch>
                    </p:blipFill>
                    <p:spPr bwMode="auto">
                      <a:xfrm>
                        <a:off x="746218" y="5378450"/>
                        <a:ext cx="3646487" cy="533400"/>
                      </a:xfrm>
                      <a:prstGeom prst="rect">
                        <a:avLst/>
                      </a:prstGeom>
                      <a:noFill/>
                      <a:extLst/>
                    </p:spPr>
                  </p:pic>
                </p:oleObj>
              </mc:Fallback>
            </mc:AlternateContent>
          </a:graphicData>
        </a:graphic>
      </p:graphicFrame>
      <p:sp>
        <p:nvSpPr>
          <p:cNvPr id="5" name="TextBox 4"/>
          <p:cNvSpPr txBox="1"/>
          <p:nvPr/>
        </p:nvSpPr>
        <p:spPr>
          <a:xfrm>
            <a:off x="457200" y="0"/>
            <a:ext cx="8229600" cy="369332"/>
          </a:xfrm>
          <a:prstGeom prst="rect">
            <a:avLst/>
          </a:prstGeom>
          <a:noFill/>
        </p:spPr>
        <p:txBody>
          <a:bodyPr wrap="square" rtlCol="0">
            <a:spAutoFit/>
          </a:bodyPr>
          <a:lstStyle/>
          <a:p>
            <a:pPr algn="ctr"/>
            <a:r>
              <a:rPr lang="en-US" dirty="0" smtClean="0">
                <a:solidFill>
                  <a:schemeClr val="bg2">
                    <a:lumMod val="90000"/>
                  </a:schemeClr>
                </a:solidFill>
              </a:rPr>
              <a:t>Intro	</a:t>
            </a:r>
            <a:r>
              <a:rPr lang="en-US" b="1" dirty="0" smtClean="0"/>
              <a:t>     </a:t>
            </a:r>
            <a:r>
              <a:rPr lang="en-US" b="1" dirty="0" smtClean="0">
                <a:solidFill>
                  <a:srgbClr val="000000"/>
                </a:solidFill>
              </a:rPr>
              <a:t>IPMs </a:t>
            </a:r>
            <a:r>
              <a:rPr lang="en-US" dirty="0" smtClean="0">
                <a:solidFill>
                  <a:schemeClr val="bg1">
                    <a:lumMod val="85000"/>
                  </a:schemeClr>
                </a:solidFill>
              </a:rPr>
              <a:t>  	   Proteas 	     Invasion  	    Future</a:t>
            </a:r>
            <a:endParaRPr lang="en-US" dirty="0">
              <a:solidFill>
                <a:schemeClr val="bg1">
                  <a:lumMod val="85000"/>
                </a:schemeClr>
              </a:solidFill>
            </a:endParaRPr>
          </a:p>
        </p:txBody>
      </p:sp>
    </p:spTree>
    <p:extLst>
      <p:ext uri="{BB962C8B-B14F-4D97-AF65-F5344CB8AC3E}">
        <p14:creationId xmlns:p14="http://schemas.microsoft.com/office/powerpoint/2010/main" val="3122015868"/>
      </p:ext>
    </p:extLst>
  </p:cSld>
  <p:clrMapOvr>
    <a:masterClrMapping/>
  </p:clrMapOvr>
  <mc:AlternateContent xmlns:mc="http://schemas.openxmlformats.org/markup-compatibility/2006" xmlns:p14="http://schemas.microsoft.com/office/powerpoint/2010/main">
    <mc:Choice Requires="p14">
      <p:transition spd="slow" p14:dur="2000" advTm="21006"/>
    </mc:Choice>
    <mc:Fallback xmlns="">
      <p:transition xmlns:p14="http://schemas.microsoft.com/office/powerpoint/2010/main" spd="slow" advTm="21006"/>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presentation fig 2.pdf"/>
          <p:cNvPicPr>
            <a:picLocks noChangeAspect="1"/>
          </p:cNvPicPr>
          <p:nvPr/>
        </p:nvPicPr>
        <p:blipFill rotWithShape="1">
          <a:blip r:embed="rId3">
            <a:extLst>
              <a:ext uri="{28A0092B-C50C-407E-A947-70E740481C1C}">
                <a14:useLocalDpi xmlns:a14="http://schemas.microsoft.com/office/drawing/2010/main" val="0"/>
              </a:ext>
            </a:extLst>
          </a:blip>
          <a:srcRect l="6640" b="65795"/>
          <a:stretch/>
        </p:blipFill>
        <p:spPr>
          <a:xfrm>
            <a:off x="4543778" y="1090947"/>
            <a:ext cx="4645045" cy="4160078"/>
          </a:xfrm>
          <a:prstGeom prst="rect">
            <a:avLst/>
          </a:prstGeom>
        </p:spPr>
      </p:pic>
      <p:pic>
        <p:nvPicPr>
          <p:cNvPr id="9" name="Picture 8" descr="presentation fig 2.pdf"/>
          <p:cNvPicPr>
            <a:picLocks noChangeAspect="1"/>
          </p:cNvPicPr>
          <p:nvPr/>
        </p:nvPicPr>
        <p:blipFill rotWithShape="1">
          <a:blip r:embed="rId4">
            <a:extLst>
              <a:ext uri="{28A0092B-C50C-407E-A947-70E740481C1C}">
                <a14:useLocalDpi xmlns:a14="http://schemas.microsoft.com/office/drawing/2010/main" val="0"/>
              </a:ext>
            </a:extLst>
          </a:blip>
          <a:srcRect l="7311" r="19644" b="65795"/>
          <a:stretch/>
        </p:blipFill>
        <p:spPr>
          <a:xfrm>
            <a:off x="644149" y="1021247"/>
            <a:ext cx="3707556" cy="4243888"/>
          </a:xfrm>
          <a:prstGeom prst="rect">
            <a:avLst/>
          </a:prstGeom>
        </p:spPr>
      </p:pic>
      <p:pic>
        <p:nvPicPr>
          <p:cNvPr id="16" name="Picture 15" descr="presentation fig 2.pdf"/>
          <p:cNvPicPr>
            <a:picLocks noChangeAspect="1"/>
          </p:cNvPicPr>
          <p:nvPr/>
        </p:nvPicPr>
        <p:blipFill rotWithShape="1">
          <a:blip r:embed="rId5">
            <a:extLst>
              <a:ext uri="{28A0092B-C50C-407E-A947-70E740481C1C}">
                <a14:useLocalDpi xmlns:a14="http://schemas.microsoft.com/office/drawing/2010/main" val="0"/>
              </a:ext>
            </a:extLst>
          </a:blip>
          <a:srcRect r="91421" b="65360"/>
          <a:stretch/>
        </p:blipFill>
        <p:spPr>
          <a:xfrm>
            <a:off x="237432" y="1090947"/>
            <a:ext cx="439535" cy="4338244"/>
          </a:xfrm>
          <a:prstGeom prst="rect">
            <a:avLst/>
          </a:prstGeom>
        </p:spPr>
      </p:pic>
      <p:sp>
        <p:nvSpPr>
          <p:cNvPr id="10" name="Title 1"/>
          <p:cNvSpPr>
            <a:spLocks noGrp="1"/>
          </p:cNvSpPr>
          <p:nvPr>
            <p:ph type="title"/>
          </p:nvPr>
        </p:nvSpPr>
        <p:spPr>
          <a:xfrm>
            <a:off x="457200" y="282720"/>
            <a:ext cx="8229600" cy="990600"/>
          </a:xfrm>
        </p:spPr>
        <p:txBody>
          <a:bodyPr>
            <a:normAutofit/>
          </a:bodyPr>
          <a:lstStyle/>
          <a:p>
            <a:r>
              <a:rPr lang="en-US" dirty="0"/>
              <a:t>Vital Rate Regression: </a:t>
            </a:r>
            <a:r>
              <a:rPr lang="en-US" dirty="0" smtClean="0"/>
              <a:t>Growth</a:t>
            </a:r>
            <a:endParaRPr lang="en-US" dirty="0"/>
          </a:p>
        </p:txBody>
      </p:sp>
      <p:graphicFrame>
        <p:nvGraphicFramePr>
          <p:cNvPr id="8" name="Object 2"/>
          <p:cNvGraphicFramePr>
            <a:graphicFrameLocks noChangeAspect="1"/>
          </p:cNvGraphicFramePr>
          <p:nvPr>
            <p:extLst>
              <p:ext uri="{D42A27DB-BD31-4B8C-83A1-F6EECF244321}">
                <p14:modId xmlns:p14="http://schemas.microsoft.com/office/powerpoint/2010/main" val="2339044375"/>
              </p:ext>
            </p:extLst>
          </p:nvPr>
        </p:nvGraphicFramePr>
        <p:xfrm>
          <a:off x="514997" y="5267186"/>
          <a:ext cx="3916362" cy="1116013"/>
        </p:xfrm>
        <a:graphic>
          <a:graphicData uri="http://schemas.openxmlformats.org/presentationml/2006/ole">
            <mc:AlternateContent xmlns:mc="http://schemas.openxmlformats.org/markup-compatibility/2006">
              <mc:Choice xmlns:v="urn:schemas-microsoft-com:vml" Requires="v">
                <p:oleObj spid="_x0000_s45160" name="Equation" r:id="rId6" imgW="1651000" imgH="469900" progId="Equation.3">
                  <p:embed/>
                </p:oleObj>
              </mc:Choice>
              <mc:Fallback>
                <p:oleObj name="Equation" r:id="rId6" imgW="1651000" imgH="469900" progId="Equation.3">
                  <p:embed/>
                  <p:pic>
                    <p:nvPicPr>
                      <p:cNvPr id="0" name=""/>
                      <p:cNvPicPr>
                        <a:picLocks noChangeAspect="1" noChangeArrowheads="1"/>
                      </p:cNvPicPr>
                      <p:nvPr/>
                    </p:nvPicPr>
                    <p:blipFill>
                      <a:blip r:embed="rId7"/>
                      <a:srcRect/>
                      <a:stretch>
                        <a:fillRect/>
                      </a:stretch>
                    </p:blipFill>
                    <p:spPr bwMode="auto">
                      <a:xfrm>
                        <a:off x="514997" y="5267186"/>
                        <a:ext cx="3916362" cy="1116013"/>
                      </a:xfrm>
                      <a:prstGeom prst="rect">
                        <a:avLst/>
                      </a:prstGeom>
                      <a:noFill/>
                      <a:extLst/>
                    </p:spPr>
                  </p:pic>
                </p:oleObj>
              </mc:Fallback>
            </mc:AlternateContent>
          </a:graphicData>
        </a:graphic>
      </p:graphicFrame>
      <p:sp>
        <p:nvSpPr>
          <p:cNvPr id="11" name="TextBox 10"/>
          <p:cNvSpPr txBox="1"/>
          <p:nvPr/>
        </p:nvSpPr>
        <p:spPr>
          <a:xfrm>
            <a:off x="457200" y="0"/>
            <a:ext cx="8229600" cy="369332"/>
          </a:xfrm>
          <a:prstGeom prst="rect">
            <a:avLst/>
          </a:prstGeom>
          <a:noFill/>
        </p:spPr>
        <p:txBody>
          <a:bodyPr wrap="square" rtlCol="0">
            <a:spAutoFit/>
          </a:bodyPr>
          <a:lstStyle/>
          <a:p>
            <a:pPr algn="ctr"/>
            <a:r>
              <a:rPr lang="en-US" dirty="0" smtClean="0">
                <a:solidFill>
                  <a:schemeClr val="bg2">
                    <a:lumMod val="90000"/>
                  </a:schemeClr>
                </a:solidFill>
              </a:rPr>
              <a:t>Intro	</a:t>
            </a:r>
            <a:r>
              <a:rPr lang="en-US" b="1" dirty="0" smtClean="0"/>
              <a:t>     </a:t>
            </a:r>
            <a:r>
              <a:rPr lang="en-US" b="1" dirty="0" smtClean="0">
                <a:solidFill>
                  <a:srgbClr val="000000"/>
                </a:solidFill>
              </a:rPr>
              <a:t>IPMs </a:t>
            </a:r>
            <a:r>
              <a:rPr lang="en-US" dirty="0" smtClean="0">
                <a:solidFill>
                  <a:schemeClr val="bg1">
                    <a:lumMod val="85000"/>
                  </a:schemeClr>
                </a:solidFill>
              </a:rPr>
              <a:t>  	   Proteas 	     Invasion  	    Future</a:t>
            </a:r>
            <a:endParaRPr lang="en-US" dirty="0">
              <a:solidFill>
                <a:schemeClr val="bg1">
                  <a:lumMod val="85000"/>
                </a:schemeClr>
              </a:solidFill>
            </a:endParaRPr>
          </a:p>
        </p:txBody>
      </p:sp>
    </p:spTree>
    <p:extLst>
      <p:ext uri="{BB962C8B-B14F-4D97-AF65-F5344CB8AC3E}">
        <p14:creationId xmlns:p14="http://schemas.microsoft.com/office/powerpoint/2010/main" val="30209386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Screen Shot 2013-01-11 at 8.06.48 AM.png"/>
          <p:cNvPicPr>
            <a:picLocks noChangeAspect="1"/>
          </p:cNvPicPr>
          <p:nvPr/>
        </p:nvPicPr>
        <p:blipFill rotWithShape="1">
          <a:blip r:embed="rId4">
            <a:extLst>
              <a:ext uri="{28A0092B-C50C-407E-A947-70E740481C1C}">
                <a14:useLocalDpi xmlns:a14="http://schemas.microsoft.com/office/drawing/2010/main" val="0"/>
              </a:ext>
            </a:extLst>
          </a:blip>
          <a:srcRect t="6772"/>
          <a:stretch/>
        </p:blipFill>
        <p:spPr>
          <a:xfrm>
            <a:off x="365296" y="1226983"/>
            <a:ext cx="3956441" cy="3656138"/>
          </a:xfrm>
          <a:prstGeom prst="rect">
            <a:avLst/>
          </a:prstGeom>
        </p:spPr>
      </p:pic>
      <p:pic>
        <p:nvPicPr>
          <p:cNvPr id="16" name="Picture 15" descr="presentation fig 2.pdf"/>
          <p:cNvPicPr>
            <a:picLocks noChangeAspect="1"/>
          </p:cNvPicPr>
          <p:nvPr/>
        </p:nvPicPr>
        <p:blipFill rotWithShape="1">
          <a:blip r:embed="rId5">
            <a:extLst>
              <a:ext uri="{28A0092B-C50C-407E-A947-70E740481C1C}">
                <a14:useLocalDpi xmlns:a14="http://schemas.microsoft.com/office/drawing/2010/main" val="0"/>
              </a:ext>
            </a:extLst>
          </a:blip>
          <a:srcRect l="11424" r="19687" b="70667"/>
          <a:stretch/>
        </p:blipFill>
        <p:spPr>
          <a:xfrm>
            <a:off x="6120849" y="3795728"/>
            <a:ext cx="940111" cy="978518"/>
          </a:xfrm>
          <a:prstGeom prst="rect">
            <a:avLst/>
          </a:prstGeom>
        </p:spPr>
      </p:pic>
      <p:pic>
        <p:nvPicPr>
          <p:cNvPr id="17" name="Picture 16" descr="presentation fig 2.pdf"/>
          <p:cNvPicPr>
            <a:picLocks noChangeAspect="1"/>
          </p:cNvPicPr>
          <p:nvPr/>
        </p:nvPicPr>
        <p:blipFill rotWithShape="1">
          <a:blip r:embed="rId5">
            <a:extLst>
              <a:ext uri="{28A0092B-C50C-407E-A947-70E740481C1C}">
                <a14:useLocalDpi xmlns:a14="http://schemas.microsoft.com/office/drawing/2010/main" val="0"/>
              </a:ext>
            </a:extLst>
          </a:blip>
          <a:srcRect l="11424" r="19687" b="70667"/>
          <a:stretch/>
        </p:blipFill>
        <p:spPr>
          <a:xfrm>
            <a:off x="5004333" y="1158941"/>
            <a:ext cx="940111" cy="978518"/>
          </a:xfrm>
          <a:prstGeom prst="rect">
            <a:avLst/>
          </a:prstGeom>
        </p:spPr>
      </p:pic>
      <p:pic>
        <p:nvPicPr>
          <p:cNvPr id="18" name="Picture 17" descr="presentation fig 2.pdf"/>
          <p:cNvPicPr>
            <a:picLocks noChangeAspect="1"/>
          </p:cNvPicPr>
          <p:nvPr/>
        </p:nvPicPr>
        <p:blipFill rotWithShape="1">
          <a:blip r:embed="rId5">
            <a:extLst>
              <a:ext uri="{28A0092B-C50C-407E-A947-70E740481C1C}">
                <a14:useLocalDpi xmlns:a14="http://schemas.microsoft.com/office/drawing/2010/main" val="0"/>
              </a:ext>
            </a:extLst>
          </a:blip>
          <a:srcRect l="11424" r="19687" b="70667"/>
          <a:stretch/>
        </p:blipFill>
        <p:spPr>
          <a:xfrm>
            <a:off x="6590905" y="1405917"/>
            <a:ext cx="940111" cy="978518"/>
          </a:xfrm>
          <a:prstGeom prst="rect">
            <a:avLst/>
          </a:prstGeom>
        </p:spPr>
      </p:pic>
      <p:pic>
        <p:nvPicPr>
          <p:cNvPr id="19" name="Picture 18" descr="presentation fig 2.pdf"/>
          <p:cNvPicPr>
            <a:picLocks noChangeAspect="1"/>
          </p:cNvPicPr>
          <p:nvPr/>
        </p:nvPicPr>
        <p:blipFill rotWithShape="1">
          <a:blip r:embed="rId5">
            <a:extLst>
              <a:ext uri="{28A0092B-C50C-407E-A947-70E740481C1C}">
                <a14:useLocalDpi xmlns:a14="http://schemas.microsoft.com/office/drawing/2010/main" val="0"/>
              </a:ext>
            </a:extLst>
          </a:blip>
          <a:srcRect l="11424" r="19687" b="70667"/>
          <a:stretch/>
        </p:blipFill>
        <p:spPr>
          <a:xfrm>
            <a:off x="5714122" y="2817210"/>
            <a:ext cx="940111" cy="978518"/>
          </a:xfrm>
          <a:prstGeom prst="rect">
            <a:avLst/>
          </a:prstGeom>
        </p:spPr>
      </p:pic>
      <p:pic>
        <p:nvPicPr>
          <p:cNvPr id="20" name="Picture 19" descr="presentation fig 2.pdf"/>
          <p:cNvPicPr>
            <a:picLocks noChangeAspect="1"/>
          </p:cNvPicPr>
          <p:nvPr/>
        </p:nvPicPr>
        <p:blipFill rotWithShape="1">
          <a:blip r:embed="rId5">
            <a:extLst>
              <a:ext uri="{28A0092B-C50C-407E-A947-70E740481C1C}">
                <a14:useLocalDpi xmlns:a14="http://schemas.microsoft.com/office/drawing/2010/main" val="0"/>
              </a:ext>
            </a:extLst>
          </a:blip>
          <a:srcRect l="11424" r="19687" b="70667"/>
          <a:stretch/>
        </p:blipFill>
        <p:spPr>
          <a:xfrm>
            <a:off x="7684708" y="2817210"/>
            <a:ext cx="940111" cy="978518"/>
          </a:xfrm>
          <a:prstGeom prst="rect">
            <a:avLst/>
          </a:prstGeom>
        </p:spPr>
      </p:pic>
      <p:cxnSp>
        <p:nvCxnSpPr>
          <p:cNvPr id="23" name="Straight Arrow Connector 22"/>
          <p:cNvCxnSpPr/>
          <p:nvPr/>
        </p:nvCxnSpPr>
        <p:spPr>
          <a:xfrm>
            <a:off x="4452011" y="3136860"/>
            <a:ext cx="1016308"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graphicFrame>
        <p:nvGraphicFramePr>
          <p:cNvPr id="10" name="Object 2"/>
          <p:cNvGraphicFramePr>
            <a:graphicFrameLocks noChangeAspect="1"/>
          </p:cNvGraphicFramePr>
          <p:nvPr>
            <p:extLst>
              <p:ext uri="{D42A27DB-BD31-4B8C-83A1-F6EECF244321}">
                <p14:modId xmlns:p14="http://schemas.microsoft.com/office/powerpoint/2010/main" val="2600159380"/>
              </p:ext>
            </p:extLst>
          </p:nvPr>
        </p:nvGraphicFramePr>
        <p:xfrm>
          <a:off x="479996" y="5124686"/>
          <a:ext cx="6597650" cy="571500"/>
        </p:xfrm>
        <a:graphic>
          <a:graphicData uri="http://schemas.openxmlformats.org/presentationml/2006/ole">
            <mc:AlternateContent xmlns:mc="http://schemas.openxmlformats.org/markup-compatibility/2006">
              <mc:Choice xmlns:v="urn:schemas-microsoft-com:vml" Requires="v">
                <p:oleObj spid="_x0000_s40040" name="Equation" r:id="rId6" imgW="2781300" imgH="241300" progId="Equation.3">
                  <p:embed/>
                </p:oleObj>
              </mc:Choice>
              <mc:Fallback>
                <p:oleObj name="Equation" r:id="rId6" imgW="2781300" imgH="241300" progId="Equation.3">
                  <p:embed/>
                  <p:pic>
                    <p:nvPicPr>
                      <p:cNvPr id="0" name=""/>
                      <p:cNvPicPr>
                        <a:picLocks noChangeAspect="1" noChangeArrowheads="1"/>
                      </p:cNvPicPr>
                      <p:nvPr/>
                    </p:nvPicPr>
                    <p:blipFill>
                      <a:blip r:embed="rId7"/>
                      <a:srcRect/>
                      <a:stretch>
                        <a:fillRect/>
                      </a:stretch>
                    </p:blipFill>
                    <p:spPr bwMode="auto">
                      <a:xfrm>
                        <a:off x="479996" y="5124686"/>
                        <a:ext cx="6597650" cy="571500"/>
                      </a:xfrm>
                      <a:prstGeom prst="rect">
                        <a:avLst/>
                      </a:prstGeom>
                      <a:noFill/>
                      <a:extLst/>
                    </p:spPr>
                  </p:pic>
                </p:oleObj>
              </mc:Fallback>
            </mc:AlternateContent>
          </a:graphicData>
        </a:graphic>
      </p:graphicFrame>
      <p:sp>
        <p:nvSpPr>
          <p:cNvPr id="2" name="Rounded Rectangle 1"/>
          <p:cNvSpPr/>
          <p:nvPr/>
        </p:nvSpPr>
        <p:spPr>
          <a:xfrm>
            <a:off x="4346586" y="5109745"/>
            <a:ext cx="2701178" cy="702377"/>
          </a:xfrm>
          <a:prstGeom prst="roundRect">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p:cNvSpPr txBox="1"/>
          <p:nvPr/>
        </p:nvSpPr>
        <p:spPr>
          <a:xfrm>
            <a:off x="457200" y="0"/>
            <a:ext cx="8229600" cy="369332"/>
          </a:xfrm>
          <a:prstGeom prst="rect">
            <a:avLst/>
          </a:prstGeom>
          <a:noFill/>
        </p:spPr>
        <p:txBody>
          <a:bodyPr wrap="square" rtlCol="0">
            <a:spAutoFit/>
          </a:bodyPr>
          <a:lstStyle/>
          <a:p>
            <a:pPr algn="ctr"/>
            <a:r>
              <a:rPr lang="en-US" dirty="0" smtClean="0">
                <a:solidFill>
                  <a:schemeClr val="bg2">
                    <a:lumMod val="90000"/>
                  </a:schemeClr>
                </a:solidFill>
              </a:rPr>
              <a:t>Intro	</a:t>
            </a:r>
            <a:r>
              <a:rPr lang="en-US" b="1" dirty="0" smtClean="0"/>
              <a:t>     </a:t>
            </a:r>
            <a:r>
              <a:rPr lang="en-US" b="1" dirty="0" smtClean="0">
                <a:solidFill>
                  <a:srgbClr val="000000"/>
                </a:solidFill>
              </a:rPr>
              <a:t>IPMs </a:t>
            </a:r>
            <a:r>
              <a:rPr lang="en-US" dirty="0" smtClean="0">
                <a:solidFill>
                  <a:schemeClr val="bg1">
                    <a:lumMod val="85000"/>
                  </a:schemeClr>
                </a:solidFill>
              </a:rPr>
              <a:t>  	   Proteas 	     Invasion  	    Future</a:t>
            </a:r>
            <a:endParaRPr lang="en-US" dirty="0">
              <a:solidFill>
                <a:schemeClr val="bg1">
                  <a:lumMod val="85000"/>
                </a:schemeClr>
              </a:solidFill>
            </a:endParaRPr>
          </a:p>
        </p:txBody>
      </p:sp>
    </p:spTree>
    <p:extLst>
      <p:ext uri="{BB962C8B-B14F-4D97-AF65-F5344CB8AC3E}">
        <p14:creationId xmlns:p14="http://schemas.microsoft.com/office/powerpoint/2010/main" val="699820341"/>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Screen Shot 2014-02-26 at 8.03.50 AM.png"/>
          <p:cNvPicPr>
            <a:picLocks noChangeAspect="1"/>
          </p:cNvPicPr>
          <p:nvPr/>
        </p:nvPicPr>
        <p:blipFill rotWithShape="1">
          <a:blip r:embed="rId3">
            <a:extLst>
              <a:ext uri="{28A0092B-C50C-407E-A947-70E740481C1C}">
                <a14:useLocalDpi xmlns:a14="http://schemas.microsoft.com/office/drawing/2010/main" val="0"/>
              </a:ext>
            </a:extLst>
          </a:blip>
          <a:srcRect l="-1" r="58088"/>
          <a:stretch/>
        </p:blipFill>
        <p:spPr>
          <a:xfrm>
            <a:off x="4853556" y="3640250"/>
            <a:ext cx="3672381" cy="2214584"/>
          </a:xfrm>
          <a:prstGeom prst="rect">
            <a:avLst/>
          </a:prstGeom>
        </p:spPr>
      </p:pic>
      <p:sp>
        <p:nvSpPr>
          <p:cNvPr id="2" name="Title 1"/>
          <p:cNvSpPr>
            <a:spLocks noGrp="1"/>
          </p:cNvSpPr>
          <p:nvPr>
            <p:ph type="title"/>
          </p:nvPr>
        </p:nvSpPr>
        <p:spPr/>
        <p:txBody>
          <a:bodyPr>
            <a:normAutofit/>
          </a:bodyPr>
          <a:lstStyle/>
          <a:p>
            <a:r>
              <a:rPr lang="en-US" dirty="0"/>
              <a:t>B</a:t>
            </a:r>
            <a:r>
              <a:rPr lang="en-US" dirty="0" smtClean="0"/>
              <a:t>uild maps of …</a:t>
            </a:r>
            <a:endParaRPr lang="en-US" dirty="0"/>
          </a:p>
        </p:txBody>
      </p:sp>
      <p:sp>
        <p:nvSpPr>
          <p:cNvPr id="3" name="Content Placeholder 2"/>
          <p:cNvSpPr>
            <a:spLocks noGrp="1"/>
          </p:cNvSpPr>
          <p:nvPr>
            <p:ph idx="1"/>
          </p:nvPr>
        </p:nvSpPr>
        <p:spPr/>
        <p:txBody>
          <a:bodyPr/>
          <a:lstStyle/>
          <a:p>
            <a:pPr>
              <a:lnSpc>
                <a:spcPct val="150000"/>
              </a:lnSpc>
            </a:pPr>
            <a:r>
              <a:rPr lang="en-US" dirty="0"/>
              <a:t>P</a:t>
            </a:r>
            <a:r>
              <a:rPr lang="en-US" dirty="0" smtClean="0"/>
              <a:t>opulation growth rate </a:t>
            </a:r>
          </a:p>
          <a:p>
            <a:pPr>
              <a:lnSpc>
                <a:spcPct val="150000"/>
              </a:lnSpc>
            </a:pPr>
            <a:r>
              <a:rPr lang="en-US" dirty="0" smtClean="0"/>
              <a:t>Passage time to given size</a:t>
            </a:r>
          </a:p>
          <a:p>
            <a:pPr>
              <a:lnSpc>
                <a:spcPct val="150000"/>
              </a:lnSpc>
            </a:pPr>
            <a:r>
              <a:rPr lang="en-US" dirty="0"/>
              <a:t>Life expectancy</a:t>
            </a:r>
          </a:p>
          <a:p>
            <a:pPr>
              <a:lnSpc>
                <a:spcPct val="150000"/>
              </a:lnSpc>
            </a:pPr>
            <a:r>
              <a:rPr lang="en-US" dirty="0" smtClean="0"/>
              <a:t>Size distributions </a:t>
            </a:r>
            <a:endParaRPr lang="en-US" dirty="0"/>
          </a:p>
          <a:p>
            <a:pPr>
              <a:lnSpc>
                <a:spcPct val="150000"/>
              </a:lnSpc>
            </a:pPr>
            <a:r>
              <a:rPr lang="en-US" dirty="0" smtClean="0"/>
              <a:t>Sensitivities</a:t>
            </a:r>
            <a:endParaRPr lang="en-US" dirty="0"/>
          </a:p>
        </p:txBody>
      </p:sp>
      <p:sp>
        <p:nvSpPr>
          <p:cNvPr id="7" name="TextBox 6"/>
          <p:cNvSpPr txBox="1"/>
          <p:nvPr/>
        </p:nvSpPr>
        <p:spPr>
          <a:xfrm>
            <a:off x="5743682" y="3408656"/>
            <a:ext cx="2311114" cy="880412"/>
          </a:xfrm>
          <a:prstGeom prst="rect">
            <a:avLst/>
          </a:prstGeom>
          <a:solidFill>
            <a:schemeClr val="bg1"/>
          </a:solidFill>
        </p:spPr>
        <p:txBody>
          <a:bodyPr wrap="square" rtlCol="0">
            <a:spAutoFit/>
          </a:bodyPr>
          <a:lstStyle/>
          <a:p>
            <a:endParaRPr lang="en-US" dirty="0"/>
          </a:p>
        </p:txBody>
      </p:sp>
      <p:pic>
        <p:nvPicPr>
          <p:cNvPr id="8" name="Picture 7" descr="presentation fig 2.pdf"/>
          <p:cNvPicPr>
            <a:picLocks noChangeAspect="1"/>
          </p:cNvPicPr>
          <p:nvPr/>
        </p:nvPicPr>
        <p:blipFill rotWithShape="1">
          <a:blip r:embed="rId4">
            <a:extLst>
              <a:ext uri="{28A0092B-C50C-407E-A947-70E740481C1C}">
                <a14:useLocalDpi xmlns:a14="http://schemas.microsoft.com/office/drawing/2010/main" val="0"/>
              </a:ext>
            </a:extLst>
          </a:blip>
          <a:srcRect l="11424" r="19687" b="70667"/>
          <a:stretch/>
        </p:blipFill>
        <p:spPr>
          <a:xfrm>
            <a:off x="5983173" y="810129"/>
            <a:ext cx="2225040" cy="2315941"/>
          </a:xfrm>
          <a:prstGeom prst="rect">
            <a:avLst/>
          </a:prstGeom>
        </p:spPr>
      </p:pic>
      <p:sp>
        <p:nvSpPr>
          <p:cNvPr id="4" name="Rectangle 3"/>
          <p:cNvSpPr/>
          <p:nvPr/>
        </p:nvSpPr>
        <p:spPr>
          <a:xfrm>
            <a:off x="4852916" y="3616734"/>
            <a:ext cx="242454" cy="219364"/>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endParaRPr>
          </a:p>
        </p:txBody>
      </p:sp>
      <p:sp>
        <p:nvSpPr>
          <p:cNvPr id="11" name="Rectangle 10"/>
          <p:cNvSpPr/>
          <p:nvPr/>
        </p:nvSpPr>
        <p:spPr>
          <a:xfrm>
            <a:off x="6540856" y="4133206"/>
            <a:ext cx="1694872" cy="626530"/>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endParaRPr>
          </a:p>
        </p:txBody>
      </p:sp>
      <p:cxnSp>
        <p:nvCxnSpPr>
          <p:cNvPr id="9" name="Straight Arrow Connector 8"/>
          <p:cNvCxnSpPr/>
          <p:nvPr/>
        </p:nvCxnSpPr>
        <p:spPr>
          <a:xfrm>
            <a:off x="7095693" y="3258252"/>
            <a:ext cx="0" cy="1030816"/>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5782795" y="6292334"/>
            <a:ext cx="3198311" cy="369332"/>
          </a:xfrm>
          <a:prstGeom prst="rect">
            <a:avLst/>
          </a:prstGeom>
          <a:noFill/>
        </p:spPr>
        <p:txBody>
          <a:bodyPr wrap="none" rtlCol="0">
            <a:spAutoFit/>
          </a:bodyPr>
          <a:lstStyle/>
          <a:p>
            <a:r>
              <a:rPr lang="en-US" dirty="0" smtClean="0"/>
              <a:t>Merow et al. 2014 </a:t>
            </a:r>
            <a:r>
              <a:rPr lang="en-US" i="1" dirty="0" smtClean="0"/>
              <a:t>Ecography</a:t>
            </a:r>
            <a:endParaRPr lang="en-US" dirty="0"/>
          </a:p>
        </p:txBody>
      </p:sp>
      <p:sp>
        <p:nvSpPr>
          <p:cNvPr id="12" name="TextBox 11"/>
          <p:cNvSpPr txBox="1"/>
          <p:nvPr/>
        </p:nvSpPr>
        <p:spPr>
          <a:xfrm>
            <a:off x="457200" y="0"/>
            <a:ext cx="8229600" cy="369332"/>
          </a:xfrm>
          <a:prstGeom prst="rect">
            <a:avLst/>
          </a:prstGeom>
          <a:noFill/>
        </p:spPr>
        <p:txBody>
          <a:bodyPr wrap="square" rtlCol="0">
            <a:spAutoFit/>
          </a:bodyPr>
          <a:lstStyle/>
          <a:p>
            <a:pPr algn="ctr"/>
            <a:r>
              <a:rPr lang="en-US" dirty="0" smtClean="0">
                <a:solidFill>
                  <a:schemeClr val="bg2">
                    <a:lumMod val="90000"/>
                  </a:schemeClr>
                </a:solidFill>
              </a:rPr>
              <a:t>Intro	</a:t>
            </a:r>
            <a:r>
              <a:rPr lang="en-US" b="1" dirty="0" smtClean="0"/>
              <a:t>     </a:t>
            </a:r>
            <a:r>
              <a:rPr lang="en-US" b="1" dirty="0" smtClean="0">
                <a:solidFill>
                  <a:srgbClr val="000000"/>
                </a:solidFill>
              </a:rPr>
              <a:t>IPMs </a:t>
            </a:r>
            <a:r>
              <a:rPr lang="en-US" dirty="0" smtClean="0">
                <a:solidFill>
                  <a:schemeClr val="bg1">
                    <a:lumMod val="85000"/>
                  </a:schemeClr>
                </a:solidFill>
              </a:rPr>
              <a:t>  	   Proteas 	     Invasion  	    Future</a:t>
            </a:r>
            <a:endParaRPr lang="en-US" dirty="0">
              <a:solidFill>
                <a:schemeClr val="bg1">
                  <a:lumMod val="85000"/>
                </a:schemeClr>
              </a:solidFill>
            </a:endParaRPr>
          </a:p>
        </p:txBody>
      </p:sp>
    </p:spTree>
    <p:extLst>
      <p:ext uri="{BB962C8B-B14F-4D97-AF65-F5344CB8AC3E}">
        <p14:creationId xmlns:p14="http://schemas.microsoft.com/office/powerpoint/2010/main" val="2332807306"/>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540154"/>
            <a:ext cx="8229600" cy="3936845"/>
          </a:xfrm>
        </p:spPr>
        <p:txBody>
          <a:bodyPr>
            <a:normAutofit/>
          </a:bodyPr>
          <a:lstStyle/>
          <a:p>
            <a:pPr marL="0" indent="0" algn="ctr">
              <a:buNone/>
            </a:pPr>
            <a:r>
              <a:rPr lang="en-US" sz="5600" dirty="0" smtClean="0"/>
              <a:t>But where do we get the data for this?</a:t>
            </a:r>
            <a:endParaRPr lang="en-US" sz="5600" dirty="0"/>
          </a:p>
        </p:txBody>
      </p:sp>
      <p:sp>
        <p:nvSpPr>
          <p:cNvPr id="4" name="TextBox 3"/>
          <p:cNvSpPr txBox="1"/>
          <p:nvPr/>
        </p:nvSpPr>
        <p:spPr>
          <a:xfrm>
            <a:off x="457200" y="0"/>
            <a:ext cx="8229600" cy="369332"/>
          </a:xfrm>
          <a:prstGeom prst="rect">
            <a:avLst/>
          </a:prstGeom>
          <a:noFill/>
        </p:spPr>
        <p:txBody>
          <a:bodyPr wrap="square" rtlCol="0">
            <a:spAutoFit/>
          </a:bodyPr>
          <a:lstStyle/>
          <a:p>
            <a:pPr algn="ctr"/>
            <a:r>
              <a:rPr lang="en-US" dirty="0" smtClean="0">
                <a:solidFill>
                  <a:schemeClr val="bg2">
                    <a:lumMod val="90000"/>
                  </a:schemeClr>
                </a:solidFill>
              </a:rPr>
              <a:t>Intro	</a:t>
            </a:r>
            <a:r>
              <a:rPr lang="en-US" b="1" dirty="0" smtClean="0"/>
              <a:t>     </a:t>
            </a:r>
            <a:r>
              <a:rPr lang="en-US" b="1" dirty="0" smtClean="0">
                <a:solidFill>
                  <a:srgbClr val="000000"/>
                </a:solidFill>
              </a:rPr>
              <a:t>IPMs </a:t>
            </a:r>
            <a:r>
              <a:rPr lang="en-US" dirty="0" smtClean="0">
                <a:solidFill>
                  <a:schemeClr val="bg1">
                    <a:lumMod val="85000"/>
                  </a:schemeClr>
                </a:solidFill>
              </a:rPr>
              <a:t>  	   Proteas 	     Invasion  	    Future</a:t>
            </a:r>
            <a:endParaRPr lang="en-US" dirty="0">
              <a:solidFill>
                <a:schemeClr val="bg1">
                  <a:lumMod val="85000"/>
                </a:schemeClr>
              </a:solidFill>
            </a:endParaRPr>
          </a:p>
        </p:txBody>
      </p:sp>
    </p:spTree>
    <p:extLst>
      <p:ext uri="{BB962C8B-B14F-4D97-AF65-F5344CB8AC3E}">
        <p14:creationId xmlns:p14="http://schemas.microsoft.com/office/powerpoint/2010/main" val="1597502400"/>
      </p:ext>
    </p:extLst>
  </p:cSld>
  <p:clrMapOvr>
    <a:masterClrMapping/>
  </p:clrMapOvr>
  <mc:AlternateContent xmlns:mc="http://schemas.openxmlformats.org/markup-compatibility/2006">
    <mc:Choice xmlns:p14="http://schemas.microsoft.com/office/powerpoint/2010/main" Requires="p14">
      <p:transition spd="slow" p14:dur="2000" advTm="23821"/>
    </mc:Choice>
    <mc:Fallback>
      <p:transition spd="slow" advTm="23821"/>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Borrow strength across environments</a:t>
            </a:r>
            <a:endParaRPr lang="en-US"/>
          </a:p>
        </p:txBody>
      </p:sp>
      <p:pic>
        <p:nvPicPr>
          <p:cNvPr id="9" name="Picture 8" descr="pr_growth_response_no_dens.pdf"/>
          <p:cNvPicPr>
            <a:picLocks noChangeAspect="1"/>
          </p:cNvPicPr>
          <p:nvPr/>
        </p:nvPicPr>
        <p:blipFill rotWithShape="1">
          <a:blip r:embed="rId2">
            <a:extLst>
              <a:ext uri="{28A0092B-C50C-407E-A947-70E740481C1C}">
                <a14:useLocalDpi xmlns:a14="http://schemas.microsoft.com/office/drawing/2010/main" val="0"/>
              </a:ext>
            </a:extLst>
          </a:blip>
          <a:srcRect t="21888" r="11355" b="9339"/>
          <a:stretch/>
        </p:blipFill>
        <p:spPr>
          <a:xfrm>
            <a:off x="408673" y="1551879"/>
            <a:ext cx="8142916" cy="5053887"/>
          </a:xfrm>
          <a:prstGeom prst="rect">
            <a:avLst/>
          </a:prstGeom>
          <a:solidFill>
            <a:schemeClr val="bg1"/>
          </a:solidFill>
          <a:ln>
            <a:noFill/>
          </a:ln>
        </p:spPr>
      </p:pic>
      <p:sp>
        <p:nvSpPr>
          <p:cNvPr id="10" name="TextBox 9"/>
          <p:cNvSpPr txBox="1"/>
          <p:nvPr/>
        </p:nvSpPr>
        <p:spPr>
          <a:xfrm>
            <a:off x="3428660" y="6174879"/>
            <a:ext cx="5059578" cy="430887"/>
          </a:xfrm>
          <a:prstGeom prst="rect">
            <a:avLst/>
          </a:prstGeom>
          <a:solidFill>
            <a:schemeClr val="bg1"/>
          </a:solidFill>
        </p:spPr>
        <p:txBody>
          <a:bodyPr wrap="square" rtlCol="0">
            <a:spAutoFit/>
          </a:bodyPr>
          <a:lstStyle/>
          <a:p>
            <a:r>
              <a:rPr lang="en-US" sz="2200" dirty="0" smtClean="0"/>
              <a:t>Summer rainfall</a:t>
            </a:r>
            <a:endParaRPr lang="en-US" sz="2200" dirty="0"/>
          </a:p>
        </p:txBody>
      </p:sp>
      <p:cxnSp>
        <p:nvCxnSpPr>
          <p:cNvPr id="12" name="Straight Arrow Connector 11"/>
          <p:cNvCxnSpPr/>
          <p:nvPr/>
        </p:nvCxnSpPr>
        <p:spPr>
          <a:xfrm flipV="1">
            <a:off x="5176466" y="3894927"/>
            <a:ext cx="0" cy="1252113"/>
          </a:xfrm>
          <a:prstGeom prst="straightConnector1">
            <a:avLst/>
          </a:prstGeom>
          <a:ln w="76200" cmpd="sng">
            <a:solidFill>
              <a:srgbClr val="3366FF"/>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6138789" y="1995265"/>
            <a:ext cx="0" cy="2087794"/>
          </a:xfrm>
          <a:prstGeom prst="straightConnector1">
            <a:avLst/>
          </a:prstGeom>
          <a:ln w="76200" cmpd="sng">
            <a:solidFill>
              <a:srgbClr val="0000FF"/>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16" name="TextBox 15"/>
          <p:cNvSpPr txBox="1"/>
          <p:nvPr/>
        </p:nvSpPr>
        <p:spPr>
          <a:xfrm rot="16200000">
            <a:off x="-984334" y="3023771"/>
            <a:ext cx="3216903" cy="430887"/>
          </a:xfrm>
          <a:prstGeom prst="rect">
            <a:avLst/>
          </a:prstGeom>
          <a:solidFill>
            <a:schemeClr val="bg1"/>
          </a:solidFill>
        </p:spPr>
        <p:txBody>
          <a:bodyPr wrap="square" rtlCol="0">
            <a:spAutoFit/>
          </a:bodyPr>
          <a:lstStyle/>
          <a:p>
            <a:r>
              <a:rPr lang="en-US" sz="2200" dirty="0" smtClean="0"/>
              <a:t>Individual Growth</a:t>
            </a:r>
            <a:endParaRPr lang="en-US" sz="2200" dirty="0"/>
          </a:p>
        </p:txBody>
      </p:sp>
      <p:cxnSp>
        <p:nvCxnSpPr>
          <p:cNvPr id="18" name="Straight Arrow Connector 17"/>
          <p:cNvCxnSpPr/>
          <p:nvPr/>
        </p:nvCxnSpPr>
        <p:spPr>
          <a:xfrm>
            <a:off x="2152063" y="1630763"/>
            <a:ext cx="0" cy="2087794"/>
          </a:xfrm>
          <a:prstGeom prst="straightConnector1">
            <a:avLst/>
          </a:prstGeom>
          <a:ln w="76200" cmpd="sng">
            <a:solidFill>
              <a:srgbClr val="0000FF"/>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a:off x="457200" y="0"/>
            <a:ext cx="8229600" cy="369332"/>
          </a:xfrm>
          <a:prstGeom prst="rect">
            <a:avLst/>
          </a:prstGeom>
          <a:noFill/>
        </p:spPr>
        <p:txBody>
          <a:bodyPr wrap="square" rtlCol="0">
            <a:spAutoFit/>
          </a:bodyPr>
          <a:lstStyle/>
          <a:p>
            <a:pPr algn="ctr"/>
            <a:r>
              <a:rPr lang="en-US" dirty="0" smtClean="0">
                <a:solidFill>
                  <a:schemeClr val="bg2">
                    <a:lumMod val="90000"/>
                  </a:schemeClr>
                </a:solidFill>
              </a:rPr>
              <a:t>Intro	</a:t>
            </a:r>
            <a:r>
              <a:rPr lang="en-US" b="1" dirty="0" smtClean="0"/>
              <a:t>     </a:t>
            </a:r>
            <a:r>
              <a:rPr lang="en-US" b="1" dirty="0" smtClean="0">
                <a:solidFill>
                  <a:srgbClr val="000000"/>
                </a:solidFill>
              </a:rPr>
              <a:t>IPMs </a:t>
            </a:r>
            <a:r>
              <a:rPr lang="en-US" dirty="0" smtClean="0">
                <a:solidFill>
                  <a:schemeClr val="bg1">
                    <a:lumMod val="85000"/>
                  </a:schemeClr>
                </a:solidFill>
              </a:rPr>
              <a:t>  	   Proteas 	     Invasion  	    Future</a:t>
            </a:r>
            <a:endParaRPr lang="en-US" dirty="0">
              <a:solidFill>
                <a:schemeClr val="bg1">
                  <a:lumMod val="85000"/>
                </a:schemeClr>
              </a:solidFill>
            </a:endParaRPr>
          </a:p>
        </p:txBody>
      </p:sp>
    </p:spTree>
    <p:extLst>
      <p:ext uri="{BB962C8B-B14F-4D97-AF65-F5344CB8AC3E}">
        <p14:creationId xmlns:p14="http://schemas.microsoft.com/office/powerpoint/2010/main" val="97666800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4312" y="-75607"/>
            <a:ext cx="8041258" cy="1829162"/>
          </a:xfrm>
        </p:spPr>
        <p:txBody>
          <a:bodyPr>
            <a:normAutofit/>
          </a:bodyPr>
          <a:lstStyle/>
          <a:p>
            <a:pPr marL="0" indent="0"/>
            <a:r>
              <a:rPr lang="en-US" dirty="0"/>
              <a:t>Borrow strength across stages</a:t>
            </a:r>
          </a:p>
        </p:txBody>
      </p:sp>
      <p:pic>
        <p:nvPicPr>
          <p:cNvPr id="6" name="Picture 5" descr="Screen Shot 2013-01-09 at 12.35.1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6614" y="1378910"/>
            <a:ext cx="7813597" cy="5277536"/>
          </a:xfrm>
          <a:prstGeom prst="rect">
            <a:avLst/>
          </a:prstGeom>
        </p:spPr>
      </p:pic>
      <p:cxnSp>
        <p:nvCxnSpPr>
          <p:cNvPr id="7" name="Straight Arrow Connector 6"/>
          <p:cNvCxnSpPr/>
          <p:nvPr/>
        </p:nvCxnSpPr>
        <p:spPr>
          <a:xfrm flipV="1">
            <a:off x="5200665" y="3507103"/>
            <a:ext cx="0" cy="1068256"/>
          </a:xfrm>
          <a:prstGeom prst="straightConnector1">
            <a:avLst/>
          </a:prstGeom>
          <a:ln w="76200" cmpd="sng">
            <a:solidFill>
              <a:srgbClr val="0000FF"/>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5" name="TextBox 4"/>
          <p:cNvSpPr txBox="1"/>
          <p:nvPr/>
        </p:nvSpPr>
        <p:spPr>
          <a:xfrm>
            <a:off x="457200" y="0"/>
            <a:ext cx="8229600" cy="369332"/>
          </a:xfrm>
          <a:prstGeom prst="rect">
            <a:avLst/>
          </a:prstGeom>
          <a:noFill/>
        </p:spPr>
        <p:txBody>
          <a:bodyPr wrap="square" rtlCol="0">
            <a:spAutoFit/>
          </a:bodyPr>
          <a:lstStyle/>
          <a:p>
            <a:pPr algn="ctr"/>
            <a:r>
              <a:rPr lang="en-US" dirty="0" smtClean="0">
                <a:solidFill>
                  <a:schemeClr val="bg2">
                    <a:lumMod val="90000"/>
                  </a:schemeClr>
                </a:solidFill>
              </a:rPr>
              <a:t>Intro	</a:t>
            </a:r>
            <a:r>
              <a:rPr lang="en-US" b="1" dirty="0" smtClean="0"/>
              <a:t>     </a:t>
            </a:r>
            <a:r>
              <a:rPr lang="en-US" b="1" dirty="0" smtClean="0">
                <a:solidFill>
                  <a:srgbClr val="000000"/>
                </a:solidFill>
              </a:rPr>
              <a:t>IPMs </a:t>
            </a:r>
            <a:r>
              <a:rPr lang="en-US" dirty="0" smtClean="0">
                <a:solidFill>
                  <a:schemeClr val="bg1">
                    <a:lumMod val="85000"/>
                  </a:schemeClr>
                </a:solidFill>
              </a:rPr>
              <a:t>  	   Proteas 	     Invasion  	    Future</a:t>
            </a:r>
            <a:endParaRPr lang="en-US" dirty="0">
              <a:solidFill>
                <a:schemeClr val="bg1">
                  <a:lumMod val="85000"/>
                </a:schemeClr>
              </a:solidFill>
            </a:endParaRPr>
          </a:p>
        </p:txBody>
      </p:sp>
    </p:spTree>
    <p:extLst>
      <p:ext uri="{BB962C8B-B14F-4D97-AF65-F5344CB8AC3E}">
        <p14:creationId xmlns:p14="http://schemas.microsoft.com/office/powerpoint/2010/main" val="57978862"/>
      </p:ext>
    </p:extLst>
  </p:cSld>
  <p:clrMapOvr>
    <a:masterClrMapping/>
  </p:clrMapOvr>
  <mc:AlternateContent xmlns:mc="http://schemas.openxmlformats.org/markup-compatibility/2006">
    <mc:Choice xmlns:p14="http://schemas.microsoft.com/office/powerpoint/2010/main" Requires="p14">
      <p:transition spd="slow" p14:dur="2000" advTm="31334"/>
    </mc:Choice>
    <mc:Fallback>
      <p:transition spd="slow" advTm="31334"/>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56990"/>
            <a:ext cx="8229600" cy="990600"/>
          </a:xfrm>
        </p:spPr>
        <p:txBody>
          <a:bodyPr>
            <a:normAutofit/>
          </a:bodyPr>
          <a:lstStyle/>
          <a:p>
            <a:r>
              <a:rPr lang="en-US" dirty="0" smtClean="0"/>
              <a:t>The environment is changing…</a:t>
            </a:r>
            <a:endParaRPr lang="en-US" dirty="0"/>
          </a:p>
        </p:txBody>
      </p:sp>
      <p:pic>
        <p:nvPicPr>
          <p:cNvPr id="7" name="Picture 6" descr="Screen Shot 2014-06-19 at 6.23.3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17938" y="3142875"/>
            <a:ext cx="6671929" cy="4808824"/>
          </a:xfrm>
          <a:prstGeom prst="rect">
            <a:avLst/>
          </a:prstGeom>
        </p:spPr>
      </p:pic>
      <p:pic>
        <p:nvPicPr>
          <p:cNvPr id="9" name="Picture 8" descr="Screen Shot 2014-06-19 at 6.27.10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5427" y="1513219"/>
            <a:ext cx="6403293" cy="4220157"/>
          </a:xfrm>
          <a:prstGeom prst="rect">
            <a:avLst/>
          </a:prstGeom>
          <a:ln>
            <a:solidFill>
              <a:srgbClr val="000000"/>
            </a:solidFill>
          </a:ln>
        </p:spPr>
      </p:pic>
      <p:sp>
        <p:nvSpPr>
          <p:cNvPr id="8" name="TextBox 7"/>
          <p:cNvSpPr txBox="1"/>
          <p:nvPr/>
        </p:nvSpPr>
        <p:spPr>
          <a:xfrm>
            <a:off x="5407763" y="5239424"/>
            <a:ext cx="1300957" cy="369332"/>
          </a:xfrm>
          <a:prstGeom prst="rect">
            <a:avLst/>
          </a:prstGeom>
          <a:noFill/>
        </p:spPr>
        <p:txBody>
          <a:bodyPr wrap="none" rtlCol="0">
            <a:spAutoFit/>
          </a:bodyPr>
          <a:lstStyle/>
          <a:p>
            <a:r>
              <a:rPr lang="en-US" dirty="0" smtClean="0"/>
              <a:t>Craig Allen</a:t>
            </a:r>
            <a:endParaRPr lang="en-US" dirty="0"/>
          </a:p>
        </p:txBody>
      </p:sp>
      <p:sp>
        <p:nvSpPr>
          <p:cNvPr id="6" name="TextBox 5"/>
          <p:cNvSpPr txBox="1"/>
          <p:nvPr/>
        </p:nvSpPr>
        <p:spPr>
          <a:xfrm>
            <a:off x="457200" y="0"/>
            <a:ext cx="8229600" cy="369332"/>
          </a:xfrm>
          <a:prstGeom prst="rect">
            <a:avLst/>
          </a:prstGeom>
          <a:noFill/>
        </p:spPr>
        <p:txBody>
          <a:bodyPr wrap="square" rtlCol="0">
            <a:spAutoFit/>
          </a:bodyPr>
          <a:lstStyle/>
          <a:p>
            <a:pPr algn="ctr"/>
            <a:r>
              <a:rPr lang="en-US" b="1" dirty="0" smtClean="0"/>
              <a:t>Intro</a:t>
            </a:r>
            <a:r>
              <a:rPr lang="en-US" dirty="0" smtClean="0">
                <a:solidFill>
                  <a:schemeClr val="bg2">
                    <a:lumMod val="90000"/>
                  </a:schemeClr>
                </a:solidFill>
              </a:rPr>
              <a:t>	</a:t>
            </a:r>
            <a:r>
              <a:rPr lang="en-US" b="1" dirty="0" smtClean="0"/>
              <a:t>     </a:t>
            </a:r>
            <a:r>
              <a:rPr lang="en-US" dirty="0" smtClean="0">
                <a:solidFill>
                  <a:schemeClr val="bg1">
                    <a:lumMod val="85000"/>
                  </a:schemeClr>
                </a:solidFill>
              </a:rPr>
              <a:t>IPMs   	   Proteas 	     Invasion  	    Future</a:t>
            </a:r>
            <a:endParaRPr lang="en-US" dirty="0">
              <a:solidFill>
                <a:schemeClr val="bg1">
                  <a:lumMod val="85000"/>
                </a:schemeClr>
              </a:solidFill>
            </a:endParaRPr>
          </a:p>
        </p:txBody>
      </p:sp>
      <p:sp>
        <p:nvSpPr>
          <p:cNvPr id="11" name="TextBox 10"/>
          <p:cNvSpPr txBox="1"/>
          <p:nvPr/>
        </p:nvSpPr>
        <p:spPr>
          <a:xfrm>
            <a:off x="305427" y="6242919"/>
            <a:ext cx="1929096" cy="369332"/>
          </a:xfrm>
          <a:prstGeom prst="rect">
            <a:avLst/>
          </a:prstGeom>
          <a:solidFill>
            <a:schemeClr val="bg1">
              <a:lumMod val="85000"/>
            </a:schemeClr>
          </a:solidFill>
          <a:ln>
            <a:solidFill>
              <a:srgbClr val="000000"/>
            </a:solidFill>
          </a:ln>
        </p:spPr>
        <p:txBody>
          <a:bodyPr wrap="none" rtlCol="0">
            <a:spAutoFit/>
          </a:bodyPr>
          <a:lstStyle/>
          <a:p>
            <a:r>
              <a:rPr lang="en-US" b="1" dirty="0" smtClean="0"/>
              <a:t>Climate Change</a:t>
            </a:r>
            <a:endParaRPr lang="en-US" b="1" dirty="0"/>
          </a:p>
        </p:txBody>
      </p:sp>
    </p:spTree>
    <p:extLst>
      <p:ext uri="{BB962C8B-B14F-4D97-AF65-F5344CB8AC3E}">
        <p14:creationId xmlns:p14="http://schemas.microsoft.com/office/powerpoint/2010/main" val="26260444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Impute transitions</a:t>
            </a:r>
          </a:p>
        </p:txBody>
      </p:sp>
      <p:pic>
        <p:nvPicPr>
          <p:cNvPr id="4" name="Picture 3" descr="::::Desktop:Screen shot 2011-08-09 at 5.37.44 PM.png"/>
          <p:cNvPicPr/>
          <p:nvPr/>
        </p:nvPicPr>
        <p:blipFill rotWithShape="1">
          <a:blip r:embed="rId2"/>
          <a:srcRect l="61780" t="52200" r="19110" b="24000"/>
          <a:stretch/>
        </p:blipFill>
        <p:spPr bwMode="auto">
          <a:xfrm>
            <a:off x="2210670" y="2092969"/>
            <a:ext cx="4033296" cy="3186487"/>
          </a:xfrm>
          <a:prstGeom prst="rect">
            <a:avLst/>
          </a:prstGeom>
          <a:noFill/>
          <a:ln w="9525">
            <a:noFill/>
            <a:miter lim="800000"/>
            <a:headEnd/>
            <a:tailEnd/>
          </a:ln>
        </p:spPr>
      </p:pic>
      <p:sp>
        <p:nvSpPr>
          <p:cNvPr id="5" name="TextBox 4"/>
          <p:cNvSpPr txBox="1"/>
          <p:nvPr/>
        </p:nvSpPr>
        <p:spPr>
          <a:xfrm>
            <a:off x="4127160" y="5279456"/>
            <a:ext cx="651065" cy="369332"/>
          </a:xfrm>
          <a:prstGeom prst="rect">
            <a:avLst/>
          </a:prstGeom>
          <a:noFill/>
        </p:spPr>
        <p:txBody>
          <a:bodyPr wrap="none" rtlCol="0">
            <a:spAutoFit/>
          </a:bodyPr>
          <a:lstStyle/>
          <a:p>
            <a:r>
              <a:rPr lang="en-US"/>
              <a:t>Year</a:t>
            </a:r>
          </a:p>
        </p:txBody>
      </p:sp>
      <p:sp>
        <p:nvSpPr>
          <p:cNvPr id="6" name="TextBox 5"/>
          <p:cNvSpPr txBox="1"/>
          <p:nvPr/>
        </p:nvSpPr>
        <p:spPr>
          <a:xfrm>
            <a:off x="904762" y="3150755"/>
            <a:ext cx="1159955" cy="646331"/>
          </a:xfrm>
          <a:prstGeom prst="rect">
            <a:avLst/>
          </a:prstGeom>
          <a:noFill/>
        </p:spPr>
        <p:txBody>
          <a:bodyPr wrap="none" rtlCol="0">
            <a:spAutoFit/>
          </a:bodyPr>
          <a:lstStyle/>
          <a:p>
            <a:pPr algn="ctr"/>
            <a:r>
              <a:rPr lang="en-US"/>
              <a:t>Individual </a:t>
            </a:r>
          </a:p>
          <a:p>
            <a:pPr algn="ctr"/>
            <a:r>
              <a:rPr lang="en-US"/>
              <a:t>Size</a:t>
            </a:r>
          </a:p>
        </p:txBody>
      </p:sp>
      <p:sp>
        <p:nvSpPr>
          <p:cNvPr id="7" name="Oval 6"/>
          <p:cNvSpPr/>
          <p:nvPr/>
        </p:nvSpPr>
        <p:spPr>
          <a:xfrm>
            <a:off x="6690803" y="2786706"/>
            <a:ext cx="376285" cy="364049"/>
          </a:xfrm>
          <a:prstGeom prst="ellipse">
            <a:avLst/>
          </a:prstGeom>
          <a:solidFill>
            <a:schemeClr val="tx1"/>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6690803" y="3433037"/>
            <a:ext cx="376285" cy="364049"/>
          </a:xfrm>
          <a:prstGeom prst="ellipse">
            <a:avLst/>
          </a:prstGeom>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9"/>
          <p:cNvSpPr txBox="1"/>
          <p:nvPr/>
        </p:nvSpPr>
        <p:spPr>
          <a:xfrm>
            <a:off x="7266989" y="2833739"/>
            <a:ext cx="1134257" cy="923330"/>
          </a:xfrm>
          <a:prstGeom prst="rect">
            <a:avLst/>
          </a:prstGeom>
          <a:noFill/>
        </p:spPr>
        <p:txBody>
          <a:bodyPr wrap="none" rtlCol="0">
            <a:spAutoFit/>
          </a:bodyPr>
          <a:lstStyle/>
          <a:p>
            <a:r>
              <a:rPr lang="en-US"/>
              <a:t>observed </a:t>
            </a:r>
          </a:p>
          <a:p>
            <a:endParaRPr lang="en-US"/>
          </a:p>
          <a:p>
            <a:r>
              <a:rPr lang="en-US"/>
              <a:t>imputed</a:t>
            </a:r>
          </a:p>
        </p:txBody>
      </p:sp>
      <p:sp>
        <p:nvSpPr>
          <p:cNvPr id="11" name="TextBox 10"/>
          <p:cNvSpPr txBox="1"/>
          <p:nvPr/>
        </p:nvSpPr>
        <p:spPr>
          <a:xfrm>
            <a:off x="457200" y="0"/>
            <a:ext cx="8229600" cy="369332"/>
          </a:xfrm>
          <a:prstGeom prst="rect">
            <a:avLst/>
          </a:prstGeom>
          <a:noFill/>
        </p:spPr>
        <p:txBody>
          <a:bodyPr wrap="square" rtlCol="0">
            <a:spAutoFit/>
          </a:bodyPr>
          <a:lstStyle/>
          <a:p>
            <a:pPr algn="ctr"/>
            <a:r>
              <a:rPr lang="en-US" dirty="0" smtClean="0">
                <a:solidFill>
                  <a:schemeClr val="bg2">
                    <a:lumMod val="90000"/>
                  </a:schemeClr>
                </a:solidFill>
              </a:rPr>
              <a:t>Intro	</a:t>
            </a:r>
            <a:r>
              <a:rPr lang="en-US" b="1" dirty="0" smtClean="0"/>
              <a:t>     </a:t>
            </a:r>
            <a:r>
              <a:rPr lang="en-US" b="1" dirty="0" smtClean="0">
                <a:solidFill>
                  <a:srgbClr val="000000"/>
                </a:solidFill>
              </a:rPr>
              <a:t>IPMs </a:t>
            </a:r>
            <a:r>
              <a:rPr lang="en-US" dirty="0" smtClean="0">
                <a:solidFill>
                  <a:schemeClr val="bg1">
                    <a:lumMod val="85000"/>
                  </a:schemeClr>
                </a:solidFill>
              </a:rPr>
              <a:t>  	   Proteas 	     Invasion  	    Future</a:t>
            </a:r>
            <a:endParaRPr lang="en-US" dirty="0">
              <a:solidFill>
                <a:schemeClr val="bg1">
                  <a:lumMod val="85000"/>
                </a:schemeClr>
              </a:solidFill>
            </a:endParaRPr>
          </a:p>
        </p:txBody>
      </p:sp>
    </p:spTree>
    <p:extLst>
      <p:ext uri="{BB962C8B-B14F-4D97-AF65-F5344CB8AC3E}">
        <p14:creationId xmlns:p14="http://schemas.microsoft.com/office/powerpoint/2010/main" val="144997163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33400"/>
            <a:ext cx="2934727" cy="2123736"/>
          </a:xfrm>
        </p:spPr>
        <p:txBody>
          <a:bodyPr>
            <a:normAutofit/>
          </a:bodyPr>
          <a:lstStyle/>
          <a:p>
            <a:r>
              <a:rPr lang="en-US" dirty="0" smtClean="0"/>
              <a:t>Model Variability</a:t>
            </a:r>
            <a:endParaRPr lang="en-US" dirty="0"/>
          </a:p>
        </p:txBody>
      </p:sp>
      <p:pic>
        <p:nvPicPr>
          <p:cNvPr id="6" name="Picture 5" descr="presentation fig 2.pdf"/>
          <p:cNvPicPr>
            <a:picLocks noChangeAspect="1"/>
          </p:cNvPicPr>
          <p:nvPr/>
        </p:nvPicPr>
        <p:blipFill rotWithShape="1">
          <a:blip r:embed="rId3">
            <a:extLst>
              <a:ext uri="{28A0092B-C50C-407E-A947-70E740481C1C}">
                <a14:useLocalDpi xmlns:a14="http://schemas.microsoft.com/office/drawing/2010/main" val="0"/>
              </a:ext>
            </a:extLst>
          </a:blip>
          <a:srcRect l="7311" r="19644" b="65795"/>
          <a:stretch/>
        </p:blipFill>
        <p:spPr>
          <a:xfrm>
            <a:off x="2957493" y="73524"/>
            <a:ext cx="5807630" cy="6647757"/>
          </a:xfrm>
          <a:prstGeom prst="rect">
            <a:avLst/>
          </a:prstGeom>
        </p:spPr>
      </p:pic>
      <p:pic>
        <p:nvPicPr>
          <p:cNvPr id="8" name="Picture 7" descr="presentation fig 2.pdf"/>
          <p:cNvPicPr>
            <a:picLocks noChangeAspect="1"/>
          </p:cNvPicPr>
          <p:nvPr/>
        </p:nvPicPr>
        <p:blipFill rotWithShape="1">
          <a:blip r:embed="rId4">
            <a:extLst>
              <a:ext uri="{28A0092B-C50C-407E-A947-70E740481C1C}">
                <a14:useLocalDpi xmlns:a14="http://schemas.microsoft.com/office/drawing/2010/main" val="0"/>
              </a:ext>
            </a:extLst>
          </a:blip>
          <a:srcRect r="91421" b="65360"/>
          <a:stretch/>
        </p:blipFill>
        <p:spPr>
          <a:xfrm>
            <a:off x="2434284" y="35293"/>
            <a:ext cx="734865" cy="7253176"/>
          </a:xfrm>
          <a:prstGeom prst="rect">
            <a:avLst/>
          </a:prstGeom>
        </p:spPr>
      </p:pic>
      <p:sp>
        <p:nvSpPr>
          <p:cNvPr id="3" name="TextBox 2"/>
          <p:cNvSpPr txBox="1"/>
          <p:nvPr/>
        </p:nvSpPr>
        <p:spPr>
          <a:xfrm>
            <a:off x="457200" y="2763190"/>
            <a:ext cx="1237050" cy="1200329"/>
          </a:xfrm>
          <a:prstGeom prst="rect">
            <a:avLst/>
          </a:prstGeom>
          <a:noFill/>
        </p:spPr>
        <p:txBody>
          <a:bodyPr wrap="none" rtlCol="0">
            <a:spAutoFit/>
          </a:bodyPr>
          <a:lstStyle/>
          <a:p>
            <a:r>
              <a:rPr lang="en-US"/>
              <a:t>high light?</a:t>
            </a:r>
          </a:p>
          <a:p>
            <a:endParaRPr lang="en-US"/>
          </a:p>
          <a:p>
            <a:endParaRPr lang="en-US"/>
          </a:p>
          <a:p>
            <a:r>
              <a:rPr lang="en-US"/>
              <a:t>low light?</a:t>
            </a:r>
          </a:p>
        </p:txBody>
      </p:sp>
      <p:cxnSp>
        <p:nvCxnSpPr>
          <p:cNvPr id="5" name="Straight Arrow Connector 4"/>
          <p:cNvCxnSpPr/>
          <p:nvPr/>
        </p:nvCxnSpPr>
        <p:spPr>
          <a:xfrm>
            <a:off x="1565872" y="3786157"/>
            <a:ext cx="3396376" cy="11758"/>
          </a:xfrm>
          <a:prstGeom prst="straightConnector1">
            <a:avLst/>
          </a:prstGeom>
          <a:ln w="38100" cmpd="sng">
            <a:solidFill>
              <a:srgbClr val="3366FF"/>
            </a:solidFill>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a:off x="1565872" y="2939111"/>
            <a:ext cx="3396376" cy="11758"/>
          </a:xfrm>
          <a:prstGeom prst="straightConnector1">
            <a:avLst/>
          </a:prstGeom>
          <a:ln w="38100" cmpd="sng">
            <a:solidFill>
              <a:srgbClr val="3366FF"/>
            </a:solidFill>
            <a:tailEnd type="arrow"/>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457200" y="0"/>
            <a:ext cx="8229600" cy="369332"/>
          </a:xfrm>
          <a:prstGeom prst="rect">
            <a:avLst/>
          </a:prstGeom>
          <a:noFill/>
        </p:spPr>
        <p:txBody>
          <a:bodyPr wrap="square" rtlCol="0">
            <a:spAutoFit/>
          </a:bodyPr>
          <a:lstStyle/>
          <a:p>
            <a:pPr algn="ctr"/>
            <a:r>
              <a:rPr lang="en-US" dirty="0" smtClean="0">
                <a:solidFill>
                  <a:schemeClr val="bg2">
                    <a:lumMod val="90000"/>
                  </a:schemeClr>
                </a:solidFill>
              </a:rPr>
              <a:t>Intro	</a:t>
            </a:r>
            <a:r>
              <a:rPr lang="en-US" b="1" dirty="0" smtClean="0"/>
              <a:t>     </a:t>
            </a:r>
            <a:r>
              <a:rPr lang="en-US" b="1" dirty="0" smtClean="0">
                <a:solidFill>
                  <a:srgbClr val="000000"/>
                </a:solidFill>
              </a:rPr>
              <a:t>IPMs </a:t>
            </a:r>
            <a:r>
              <a:rPr lang="en-US" dirty="0" smtClean="0">
                <a:solidFill>
                  <a:schemeClr val="bg1">
                    <a:lumMod val="85000"/>
                  </a:schemeClr>
                </a:solidFill>
              </a:rPr>
              <a:t>  	   Proteas 	     Invasion  	    Future</a:t>
            </a:r>
            <a:endParaRPr lang="en-US" dirty="0">
              <a:solidFill>
                <a:schemeClr val="bg1">
                  <a:lumMod val="85000"/>
                </a:schemeClr>
              </a:solidFill>
            </a:endParaRPr>
          </a:p>
        </p:txBody>
      </p:sp>
    </p:spTree>
    <p:extLst>
      <p:ext uri="{BB962C8B-B14F-4D97-AF65-F5344CB8AC3E}">
        <p14:creationId xmlns:p14="http://schemas.microsoft.com/office/powerpoint/2010/main" val="57978862"/>
      </p:ext>
    </p:extLst>
  </p:cSld>
  <p:clrMapOvr>
    <a:masterClrMapping/>
  </p:clrMapOvr>
  <mc:AlternateContent xmlns:mc="http://schemas.openxmlformats.org/markup-compatibility/2006">
    <mc:Choice xmlns:p14="http://schemas.microsoft.com/office/powerpoint/2010/main" Requires="p14">
      <p:transition spd="slow" p14:dur="2000" advTm="25973"/>
    </mc:Choice>
    <mc:Fallback>
      <p:transition spd="slow" advTm="2597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emp.pdf"/>
          <p:cNvPicPr>
            <a:picLocks noChangeAspect="1"/>
          </p:cNvPicPr>
          <p:nvPr/>
        </p:nvPicPr>
        <p:blipFill rotWithShape="1">
          <a:blip r:embed="rId3">
            <a:extLst>
              <a:ext uri="{28A0092B-C50C-407E-A947-70E740481C1C}">
                <a14:useLocalDpi xmlns:a14="http://schemas.microsoft.com/office/drawing/2010/main" val="0"/>
              </a:ext>
            </a:extLst>
          </a:blip>
          <a:srcRect l="65192" b="49338"/>
          <a:stretch/>
        </p:blipFill>
        <p:spPr>
          <a:xfrm>
            <a:off x="6169025" y="1606904"/>
            <a:ext cx="3141196" cy="2286000"/>
          </a:xfrm>
          <a:prstGeom prst="rect">
            <a:avLst/>
          </a:prstGeom>
        </p:spPr>
      </p:pic>
      <p:sp>
        <p:nvSpPr>
          <p:cNvPr id="2" name="Title 1"/>
          <p:cNvSpPr>
            <a:spLocks noGrp="1"/>
          </p:cNvSpPr>
          <p:nvPr>
            <p:ph type="title"/>
          </p:nvPr>
        </p:nvSpPr>
        <p:spPr>
          <a:xfrm>
            <a:off x="457200" y="337610"/>
            <a:ext cx="8229600" cy="990600"/>
          </a:xfrm>
        </p:spPr>
        <p:txBody>
          <a:bodyPr/>
          <a:lstStyle/>
          <a:p>
            <a:r>
              <a:rPr lang="en-US" dirty="0" smtClean="0"/>
              <a:t>Bayesian IPMs</a:t>
            </a:r>
            <a:endParaRPr lang="en-US" dirty="0"/>
          </a:p>
        </p:txBody>
      </p:sp>
      <p:sp>
        <p:nvSpPr>
          <p:cNvPr id="7" name="Plus 6"/>
          <p:cNvSpPr/>
          <p:nvPr/>
        </p:nvSpPr>
        <p:spPr>
          <a:xfrm>
            <a:off x="2635250" y="2338920"/>
            <a:ext cx="619125" cy="682625"/>
          </a:xfrm>
          <a:prstGeom prst="mathPlus">
            <a:avLst/>
          </a:prstGeom>
          <a:solidFill>
            <a:srgbClr val="FF66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Right Arrow 7"/>
          <p:cNvSpPr/>
          <p:nvPr/>
        </p:nvSpPr>
        <p:spPr>
          <a:xfrm>
            <a:off x="1584325" y="4894795"/>
            <a:ext cx="606425" cy="365125"/>
          </a:xfrm>
          <a:prstGeom prst="rightArrow">
            <a:avLst/>
          </a:prstGeom>
          <a:solidFill>
            <a:srgbClr val="FF66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Plus 9"/>
          <p:cNvSpPr/>
          <p:nvPr/>
        </p:nvSpPr>
        <p:spPr>
          <a:xfrm>
            <a:off x="5549900" y="2338920"/>
            <a:ext cx="619125" cy="682625"/>
          </a:xfrm>
          <a:prstGeom prst="mathPlus">
            <a:avLst/>
          </a:prstGeom>
          <a:solidFill>
            <a:srgbClr val="FF66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1" name="Picture 10" descr="temp.pdf"/>
          <p:cNvPicPr>
            <a:picLocks noChangeAspect="1"/>
          </p:cNvPicPr>
          <p:nvPr/>
        </p:nvPicPr>
        <p:blipFill rotWithShape="1">
          <a:blip r:embed="rId4">
            <a:extLst>
              <a:ext uri="{28A0092B-C50C-407E-A947-70E740481C1C}">
                <a14:useLocalDpi xmlns:a14="http://schemas.microsoft.com/office/drawing/2010/main" val="0"/>
              </a:ext>
            </a:extLst>
          </a:blip>
          <a:srcRect t="50133" r="64073"/>
          <a:stretch/>
        </p:blipFill>
        <p:spPr>
          <a:xfrm>
            <a:off x="1930400" y="3910545"/>
            <a:ext cx="3810000" cy="2644175"/>
          </a:xfrm>
          <a:prstGeom prst="rect">
            <a:avLst/>
          </a:prstGeom>
        </p:spPr>
      </p:pic>
      <p:pic>
        <p:nvPicPr>
          <p:cNvPr id="9" name="Picture 8" descr="temp.pdf"/>
          <p:cNvPicPr>
            <a:picLocks noChangeAspect="1"/>
          </p:cNvPicPr>
          <p:nvPr/>
        </p:nvPicPr>
        <p:blipFill rotWithShape="1">
          <a:blip r:embed="rId3">
            <a:extLst>
              <a:ext uri="{28A0092B-C50C-407E-A947-70E740481C1C}">
                <a14:useLocalDpi xmlns:a14="http://schemas.microsoft.com/office/drawing/2010/main" val="0"/>
              </a:ext>
            </a:extLst>
          </a:blip>
          <a:srcRect l="32297" r="39182" b="49338"/>
          <a:stretch/>
        </p:blipFill>
        <p:spPr>
          <a:xfrm>
            <a:off x="0" y="1606904"/>
            <a:ext cx="2573866" cy="2286000"/>
          </a:xfrm>
          <a:prstGeom prst="rect">
            <a:avLst/>
          </a:prstGeom>
        </p:spPr>
      </p:pic>
      <p:pic>
        <p:nvPicPr>
          <p:cNvPr id="12" name="Picture 11" descr="temp.pdf"/>
          <p:cNvPicPr>
            <a:picLocks noChangeAspect="1"/>
          </p:cNvPicPr>
          <p:nvPr/>
        </p:nvPicPr>
        <p:blipFill rotWithShape="1">
          <a:blip r:embed="rId3">
            <a:extLst>
              <a:ext uri="{28A0092B-C50C-407E-A947-70E740481C1C}">
                <a14:useLocalDpi xmlns:a14="http://schemas.microsoft.com/office/drawing/2010/main" val="0"/>
              </a:ext>
            </a:extLst>
          </a:blip>
          <a:srcRect r="69638" b="49338"/>
          <a:stretch/>
        </p:blipFill>
        <p:spPr>
          <a:xfrm>
            <a:off x="3251223" y="1624545"/>
            <a:ext cx="2740025" cy="2286000"/>
          </a:xfrm>
          <a:prstGeom prst="rect">
            <a:avLst/>
          </a:prstGeom>
        </p:spPr>
      </p:pic>
      <p:sp>
        <p:nvSpPr>
          <p:cNvPr id="13" name="TextBox 12"/>
          <p:cNvSpPr txBox="1"/>
          <p:nvPr/>
        </p:nvSpPr>
        <p:spPr>
          <a:xfrm>
            <a:off x="457200" y="0"/>
            <a:ext cx="8229600" cy="369332"/>
          </a:xfrm>
          <a:prstGeom prst="rect">
            <a:avLst/>
          </a:prstGeom>
          <a:noFill/>
        </p:spPr>
        <p:txBody>
          <a:bodyPr wrap="square" rtlCol="0">
            <a:spAutoFit/>
          </a:bodyPr>
          <a:lstStyle/>
          <a:p>
            <a:pPr algn="ctr"/>
            <a:r>
              <a:rPr lang="en-US" dirty="0" smtClean="0">
                <a:solidFill>
                  <a:schemeClr val="bg2">
                    <a:lumMod val="90000"/>
                  </a:schemeClr>
                </a:solidFill>
              </a:rPr>
              <a:t>Intro	</a:t>
            </a:r>
            <a:r>
              <a:rPr lang="en-US" b="1" dirty="0" smtClean="0"/>
              <a:t>     </a:t>
            </a:r>
            <a:r>
              <a:rPr lang="en-US" b="1" dirty="0" smtClean="0">
                <a:solidFill>
                  <a:srgbClr val="000000"/>
                </a:solidFill>
              </a:rPr>
              <a:t>IPMs </a:t>
            </a:r>
            <a:r>
              <a:rPr lang="en-US" dirty="0" smtClean="0">
                <a:solidFill>
                  <a:schemeClr val="bg1">
                    <a:lumMod val="85000"/>
                  </a:schemeClr>
                </a:solidFill>
              </a:rPr>
              <a:t>  	   Proteas 	     Invasion  	    Future</a:t>
            </a:r>
            <a:endParaRPr lang="en-US" dirty="0">
              <a:solidFill>
                <a:schemeClr val="bg1">
                  <a:lumMod val="85000"/>
                </a:schemeClr>
              </a:solidFill>
            </a:endParaRPr>
          </a:p>
        </p:txBody>
      </p:sp>
    </p:spTree>
    <p:extLst>
      <p:ext uri="{BB962C8B-B14F-4D97-AF65-F5344CB8AC3E}">
        <p14:creationId xmlns:p14="http://schemas.microsoft.com/office/powerpoint/2010/main" val="2306886741"/>
      </p:ext>
    </p:extLst>
  </p:cSld>
  <p:clrMapOvr>
    <a:masterClrMapping/>
  </p:clrMapOvr>
  <mc:AlternateContent xmlns:mc="http://schemas.openxmlformats.org/markup-compatibility/2006">
    <mc:Choice xmlns:p14="http://schemas.microsoft.com/office/powerpoint/2010/main" Requires="p14">
      <p:transition spd="slow" p14:dur="2000" advTm="58946"/>
    </mc:Choice>
    <mc:Fallback>
      <p:transition spd="slow" advTm="58946"/>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Screen Shot 2014-02-26 at 8.03.50 AM.png"/>
          <p:cNvPicPr>
            <a:picLocks noChangeAspect="1"/>
          </p:cNvPicPr>
          <p:nvPr/>
        </p:nvPicPr>
        <p:blipFill rotWithShape="1">
          <a:blip r:embed="rId3">
            <a:extLst>
              <a:ext uri="{28A0092B-C50C-407E-A947-70E740481C1C}">
                <a14:useLocalDpi xmlns:a14="http://schemas.microsoft.com/office/drawing/2010/main" val="0"/>
              </a:ext>
            </a:extLst>
          </a:blip>
          <a:srcRect r="58320"/>
          <a:stretch/>
        </p:blipFill>
        <p:spPr>
          <a:xfrm>
            <a:off x="3928419" y="2141083"/>
            <a:ext cx="4853443" cy="2943145"/>
          </a:xfrm>
          <a:prstGeom prst="rect">
            <a:avLst/>
          </a:prstGeom>
        </p:spPr>
      </p:pic>
      <p:sp>
        <p:nvSpPr>
          <p:cNvPr id="5" name="Title 1"/>
          <p:cNvSpPr txBox="1">
            <a:spLocks/>
          </p:cNvSpPr>
          <p:nvPr/>
        </p:nvSpPr>
        <p:spPr>
          <a:xfrm>
            <a:off x="685800" y="407987"/>
            <a:ext cx="7848600" cy="1927225"/>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US" sz="2800" cap="all" dirty="0"/>
              <a:t>Understanding range dynamics in south african Proteas</a:t>
            </a:r>
          </a:p>
        </p:txBody>
      </p:sp>
      <p:sp>
        <p:nvSpPr>
          <p:cNvPr id="6" name="TextBox 5"/>
          <p:cNvSpPr txBox="1"/>
          <p:nvPr/>
        </p:nvSpPr>
        <p:spPr>
          <a:xfrm>
            <a:off x="685800" y="2311896"/>
            <a:ext cx="5288627" cy="5191165"/>
          </a:xfrm>
          <a:prstGeom prst="rect">
            <a:avLst/>
          </a:prstGeom>
          <a:noFill/>
        </p:spPr>
        <p:txBody>
          <a:bodyPr wrap="none" rtlCol="0">
            <a:spAutoFit/>
          </a:bodyPr>
          <a:lstStyle/>
          <a:p>
            <a:pPr>
              <a:lnSpc>
                <a:spcPct val="120000"/>
              </a:lnSpc>
            </a:pPr>
            <a:r>
              <a:rPr lang="en-US" sz="2000" b="1" dirty="0">
                <a:solidFill>
                  <a:srgbClr val="404040"/>
                </a:solidFill>
              </a:rPr>
              <a:t>Cory </a:t>
            </a:r>
            <a:r>
              <a:rPr lang="en-US" sz="2000" b="1" dirty="0" smtClean="0">
                <a:solidFill>
                  <a:srgbClr val="404040"/>
                </a:solidFill>
              </a:rPr>
              <a:t>Merow</a:t>
            </a:r>
            <a:r>
              <a:rPr lang="en-US" sz="2000" b="1" baseline="30000" dirty="0" smtClean="0">
                <a:solidFill>
                  <a:srgbClr val="404040"/>
                </a:solidFill>
              </a:rPr>
              <a:t>1,5</a:t>
            </a:r>
          </a:p>
          <a:p>
            <a:pPr>
              <a:lnSpc>
                <a:spcPct val="120000"/>
              </a:lnSpc>
            </a:pPr>
            <a:r>
              <a:rPr lang="en-US" sz="2000" b="1" dirty="0" smtClean="0">
                <a:solidFill>
                  <a:srgbClr val="404040"/>
                </a:solidFill>
              </a:rPr>
              <a:t>Andrew Latimer</a:t>
            </a:r>
            <a:r>
              <a:rPr lang="en-US" sz="2000" b="1" baseline="30000" dirty="0">
                <a:solidFill>
                  <a:srgbClr val="404040"/>
                </a:solidFill>
              </a:rPr>
              <a:t>2</a:t>
            </a:r>
            <a:endParaRPr lang="en-US" sz="2000" b="1" dirty="0" smtClean="0">
              <a:solidFill>
                <a:srgbClr val="404040"/>
              </a:solidFill>
            </a:endParaRPr>
          </a:p>
          <a:p>
            <a:pPr>
              <a:lnSpc>
                <a:spcPct val="120000"/>
              </a:lnSpc>
            </a:pPr>
            <a:r>
              <a:rPr lang="en-US" sz="2000" b="1" dirty="0" smtClean="0">
                <a:solidFill>
                  <a:srgbClr val="404040"/>
                </a:solidFill>
              </a:rPr>
              <a:t>Adam Wilson</a:t>
            </a:r>
            <a:r>
              <a:rPr lang="en-US" sz="2000" b="1" baseline="30000" dirty="0" smtClean="0">
                <a:solidFill>
                  <a:srgbClr val="404040"/>
                </a:solidFill>
              </a:rPr>
              <a:t>3</a:t>
            </a:r>
          </a:p>
          <a:p>
            <a:pPr>
              <a:lnSpc>
                <a:spcPct val="120000"/>
              </a:lnSpc>
            </a:pPr>
            <a:r>
              <a:rPr lang="en-US" sz="2000" b="1" dirty="0" smtClean="0">
                <a:solidFill>
                  <a:srgbClr val="404040"/>
                </a:solidFill>
              </a:rPr>
              <a:t>Sean McMahon</a:t>
            </a:r>
            <a:r>
              <a:rPr lang="en-US" sz="2000" b="1" baseline="30000" dirty="0" smtClean="0">
                <a:solidFill>
                  <a:srgbClr val="404040"/>
                </a:solidFill>
              </a:rPr>
              <a:t>1</a:t>
            </a:r>
            <a:endParaRPr lang="en-US" sz="2000" b="1" dirty="0" smtClean="0">
              <a:solidFill>
                <a:srgbClr val="404040"/>
              </a:solidFill>
            </a:endParaRPr>
          </a:p>
          <a:p>
            <a:pPr>
              <a:lnSpc>
                <a:spcPct val="120000"/>
              </a:lnSpc>
            </a:pPr>
            <a:r>
              <a:rPr lang="en-US" sz="2000" b="1" dirty="0" smtClean="0">
                <a:solidFill>
                  <a:srgbClr val="404040"/>
                </a:solidFill>
              </a:rPr>
              <a:t>Anthony Rebelo</a:t>
            </a:r>
            <a:r>
              <a:rPr lang="en-US" sz="2000" b="1" baseline="30000" dirty="0" smtClean="0">
                <a:solidFill>
                  <a:srgbClr val="404040"/>
                </a:solidFill>
              </a:rPr>
              <a:t>4</a:t>
            </a:r>
          </a:p>
          <a:p>
            <a:pPr>
              <a:lnSpc>
                <a:spcPct val="120000"/>
              </a:lnSpc>
            </a:pPr>
            <a:r>
              <a:rPr lang="en-US" sz="2000" b="1" dirty="0" smtClean="0">
                <a:solidFill>
                  <a:srgbClr val="404040"/>
                </a:solidFill>
              </a:rPr>
              <a:t>John Silander</a:t>
            </a:r>
            <a:r>
              <a:rPr lang="en-US" sz="2000" b="1" baseline="30000" dirty="0" smtClean="0">
                <a:solidFill>
                  <a:srgbClr val="404040"/>
                </a:solidFill>
              </a:rPr>
              <a:t>1</a:t>
            </a:r>
            <a:endParaRPr lang="en-US" sz="2000" b="1" dirty="0" smtClean="0">
              <a:solidFill>
                <a:srgbClr val="404040"/>
              </a:solidFill>
            </a:endParaRPr>
          </a:p>
          <a:p>
            <a:pPr>
              <a:lnSpc>
                <a:spcPct val="120000"/>
              </a:lnSpc>
            </a:pPr>
            <a:endParaRPr lang="en-US" sz="2000" b="1" baseline="30000" dirty="0" smtClean="0">
              <a:solidFill>
                <a:schemeClr val="tx1">
                  <a:lumMod val="50000"/>
                  <a:lumOff val="50000"/>
                </a:schemeClr>
              </a:solidFill>
            </a:endParaRPr>
          </a:p>
          <a:p>
            <a:pPr>
              <a:lnSpc>
                <a:spcPct val="120000"/>
              </a:lnSpc>
            </a:pPr>
            <a:endParaRPr lang="en-US" sz="2000" b="1" baseline="30000" dirty="0" smtClean="0">
              <a:solidFill>
                <a:schemeClr val="tx1">
                  <a:lumMod val="50000"/>
                  <a:lumOff val="50000"/>
                </a:schemeClr>
              </a:solidFill>
            </a:endParaRPr>
          </a:p>
          <a:p>
            <a:pPr>
              <a:lnSpc>
                <a:spcPct val="120000"/>
              </a:lnSpc>
            </a:pPr>
            <a:r>
              <a:rPr lang="en-US" b="1" baseline="30000" dirty="0" smtClean="0">
                <a:solidFill>
                  <a:schemeClr val="tx1">
                    <a:lumMod val="50000"/>
                    <a:lumOff val="50000"/>
                  </a:schemeClr>
                </a:solidFill>
              </a:rPr>
              <a:t>1</a:t>
            </a:r>
            <a:r>
              <a:rPr lang="en-US" b="1" dirty="0" smtClean="0">
                <a:solidFill>
                  <a:schemeClr val="tx1">
                    <a:lumMod val="50000"/>
                    <a:lumOff val="50000"/>
                  </a:schemeClr>
                </a:solidFill>
              </a:rPr>
              <a:t> Smithsonian </a:t>
            </a:r>
            <a:r>
              <a:rPr lang="en-US" b="1" dirty="0">
                <a:solidFill>
                  <a:schemeClr val="tx1">
                    <a:lumMod val="50000"/>
                    <a:lumOff val="50000"/>
                  </a:schemeClr>
                </a:solidFill>
              </a:rPr>
              <a:t>Environmental Research </a:t>
            </a:r>
            <a:r>
              <a:rPr lang="en-US" b="1" dirty="0" smtClean="0">
                <a:solidFill>
                  <a:schemeClr val="tx1">
                    <a:lumMod val="50000"/>
                    <a:lumOff val="50000"/>
                  </a:schemeClr>
                </a:solidFill>
              </a:rPr>
              <a:t>Center</a:t>
            </a:r>
            <a:endParaRPr lang="en-US" b="1" baseline="30000" dirty="0" smtClean="0">
              <a:solidFill>
                <a:schemeClr val="tx1">
                  <a:lumMod val="50000"/>
                  <a:lumOff val="50000"/>
                </a:schemeClr>
              </a:solidFill>
            </a:endParaRPr>
          </a:p>
          <a:p>
            <a:pPr>
              <a:lnSpc>
                <a:spcPct val="120000"/>
              </a:lnSpc>
            </a:pPr>
            <a:r>
              <a:rPr lang="en-US" b="1" baseline="30000" dirty="0">
                <a:solidFill>
                  <a:schemeClr val="tx1">
                    <a:lumMod val="50000"/>
                    <a:lumOff val="50000"/>
                  </a:schemeClr>
                </a:solidFill>
              </a:rPr>
              <a:t>2</a:t>
            </a:r>
            <a:r>
              <a:rPr lang="en-US" b="1" baseline="30000" dirty="0" smtClean="0">
                <a:solidFill>
                  <a:schemeClr val="tx1">
                    <a:lumMod val="50000"/>
                    <a:lumOff val="50000"/>
                  </a:schemeClr>
                </a:solidFill>
              </a:rPr>
              <a:t> </a:t>
            </a:r>
            <a:r>
              <a:rPr lang="en-US" b="1" dirty="0" smtClean="0">
                <a:solidFill>
                  <a:schemeClr val="tx1">
                    <a:lumMod val="50000"/>
                    <a:lumOff val="50000"/>
                  </a:schemeClr>
                </a:solidFill>
              </a:rPr>
              <a:t>University of California, Davis</a:t>
            </a:r>
          </a:p>
          <a:p>
            <a:pPr>
              <a:lnSpc>
                <a:spcPct val="120000"/>
              </a:lnSpc>
            </a:pPr>
            <a:r>
              <a:rPr lang="en-US" b="1" baseline="30000" dirty="0">
                <a:solidFill>
                  <a:schemeClr val="tx1">
                    <a:lumMod val="50000"/>
                    <a:lumOff val="50000"/>
                  </a:schemeClr>
                </a:solidFill>
              </a:rPr>
              <a:t>3</a:t>
            </a:r>
            <a:r>
              <a:rPr lang="en-US" b="1" baseline="30000" dirty="0" smtClean="0">
                <a:solidFill>
                  <a:schemeClr val="tx1">
                    <a:lumMod val="50000"/>
                    <a:lumOff val="50000"/>
                  </a:schemeClr>
                </a:solidFill>
              </a:rPr>
              <a:t> </a:t>
            </a:r>
            <a:r>
              <a:rPr lang="en-US" b="1" dirty="0" smtClean="0">
                <a:solidFill>
                  <a:schemeClr val="tx1">
                    <a:lumMod val="50000"/>
                    <a:lumOff val="50000"/>
                  </a:schemeClr>
                </a:solidFill>
              </a:rPr>
              <a:t>Yale University</a:t>
            </a:r>
          </a:p>
          <a:p>
            <a:pPr>
              <a:lnSpc>
                <a:spcPct val="120000"/>
              </a:lnSpc>
            </a:pPr>
            <a:r>
              <a:rPr lang="en-US" b="1" baseline="30000" dirty="0" smtClean="0">
                <a:solidFill>
                  <a:schemeClr val="tx1">
                    <a:lumMod val="50000"/>
                    <a:lumOff val="50000"/>
                  </a:schemeClr>
                </a:solidFill>
              </a:rPr>
              <a:t>4 </a:t>
            </a:r>
            <a:r>
              <a:rPr lang="en-US" b="1" dirty="0" smtClean="0">
                <a:solidFill>
                  <a:schemeClr val="tx1">
                    <a:lumMod val="50000"/>
                    <a:lumOff val="50000"/>
                  </a:schemeClr>
                </a:solidFill>
              </a:rPr>
              <a:t>South African National Biodiversity Institute</a:t>
            </a:r>
          </a:p>
          <a:p>
            <a:pPr>
              <a:lnSpc>
                <a:spcPct val="120000"/>
              </a:lnSpc>
            </a:pPr>
            <a:r>
              <a:rPr lang="en-US" b="1" baseline="30000" dirty="0">
                <a:solidFill>
                  <a:schemeClr val="tx1">
                    <a:lumMod val="50000"/>
                    <a:lumOff val="50000"/>
                  </a:schemeClr>
                </a:solidFill>
              </a:rPr>
              <a:t>5</a:t>
            </a:r>
            <a:r>
              <a:rPr lang="en-US" b="1" baseline="30000" dirty="0" smtClean="0">
                <a:solidFill>
                  <a:schemeClr val="tx1">
                    <a:lumMod val="50000"/>
                    <a:lumOff val="50000"/>
                  </a:schemeClr>
                </a:solidFill>
              </a:rPr>
              <a:t> </a:t>
            </a:r>
            <a:r>
              <a:rPr lang="en-US" b="1" dirty="0">
                <a:solidFill>
                  <a:schemeClr val="tx1">
                    <a:lumMod val="50000"/>
                    <a:lumOff val="50000"/>
                  </a:schemeClr>
                </a:solidFill>
              </a:rPr>
              <a:t>University of Connecticut</a:t>
            </a:r>
          </a:p>
          <a:p>
            <a:pPr>
              <a:lnSpc>
                <a:spcPct val="120000"/>
              </a:lnSpc>
            </a:pPr>
            <a:endParaRPr lang="en-US" sz="2000" b="1" dirty="0" smtClean="0">
              <a:solidFill>
                <a:schemeClr val="tx1">
                  <a:lumMod val="50000"/>
                  <a:lumOff val="50000"/>
                </a:schemeClr>
              </a:solidFill>
            </a:endParaRPr>
          </a:p>
          <a:p>
            <a:pPr>
              <a:lnSpc>
                <a:spcPct val="120000"/>
              </a:lnSpc>
            </a:pPr>
            <a:endParaRPr lang="en-US" sz="2000" b="1" dirty="0">
              <a:solidFill>
                <a:schemeClr val="tx1">
                  <a:lumMod val="50000"/>
                  <a:lumOff val="50000"/>
                </a:schemeClr>
              </a:solidFill>
            </a:endParaRPr>
          </a:p>
        </p:txBody>
      </p:sp>
      <p:cxnSp>
        <p:nvCxnSpPr>
          <p:cNvPr id="8" name="Straight Connector 7"/>
          <p:cNvCxnSpPr/>
          <p:nvPr/>
        </p:nvCxnSpPr>
        <p:spPr>
          <a:xfrm flipV="1">
            <a:off x="786190" y="1923143"/>
            <a:ext cx="7160381" cy="48382"/>
          </a:xfrm>
          <a:prstGeom prst="line">
            <a:avLst/>
          </a:prstGeom>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5416816" y="2512432"/>
            <a:ext cx="3011366" cy="671254"/>
          </a:xfrm>
          <a:prstGeom prst="rect">
            <a:avLst/>
          </a:prstGeom>
          <a:solidFill>
            <a:schemeClr val="bg1"/>
          </a:solidFill>
        </p:spPr>
        <p:txBody>
          <a:bodyPr wrap="square" rtlCol="0">
            <a:spAutoFit/>
          </a:bodyPr>
          <a:lstStyle/>
          <a:p>
            <a:endParaRPr lang="en-US" dirty="0"/>
          </a:p>
        </p:txBody>
      </p:sp>
      <p:sp>
        <p:nvSpPr>
          <p:cNvPr id="12" name="Rectangle 11"/>
          <p:cNvSpPr/>
          <p:nvPr/>
        </p:nvSpPr>
        <p:spPr>
          <a:xfrm>
            <a:off x="4032202" y="2221062"/>
            <a:ext cx="272932" cy="2426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13" name="Rectangle 12"/>
          <p:cNvSpPr/>
          <p:nvPr/>
        </p:nvSpPr>
        <p:spPr>
          <a:xfrm>
            <a:off x="6355141" y="2990805"/>
            <a:ext cx="1907930" cy="692971"/>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pic>
        <p:nvPicPr>
          <p:cNvPr id="9" name="Picture 8" descr="Screen Shot 2013-01-08 at 11.51.00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74052" y="4780094"/>
            <a:ext cx="1360348" cy="1902803"/>
          </a:xfrm>
          <a:prstGeom prst="rect">
            <a:avLst/>
          </a:prstGeom>
          <a:ln w="38100" cmpd="sng">
            <a:solidFill>
              <a:schemeClr val="tx1">
                <a:lumMod val="65000"/>
                <a:lumOff val="35000"/>
              </a:schemeClr>
            </a:solidFill>
          </a:ln>
        </p:spPr>
      </p:pic>
      <p:sp>
        <p:nvSpPr>
          <p:cNvPr id="11" name="TextBox 10"/>
          <p:cNvSpPr txBox="1"/>
          <p:nvPr/>
        </p:nvSpPr>
        <p:spPr>
          <a:xfrm>
            <a:off x="457200" y="0"/>
            <a:ext cx="8229600" cy="369332"/>
          </a:xfrm>
          <a:prstGeom prst="rect">
            <a:avLst/>
          </a:prstGeom>
          <a:noFill/>
        </p:spPr>
        <p:txBody>
          <a:bodyPr wrap="square" rtlCol="0">
            <a:spAutoFit/>
          </a:bodyPr>
          <a:lstStyle/>
          <a:p>
            <a:pPr algn="ctr"/>
            <a:r>
              <a:rPr lang="en-US" dirty="0" smtClean="0">
                <a:solidFill>
                  <a:schemeClr val="bg2">
                    <a:lumMod val="90000"/>
                  </a:schemeClr>
                </a:solidFill>
              </a:rPr>
              <a:t>Intro	</a:t>
            </a:r>
            <a:r>
              <a:rPr lang="en-US" b="1" dirty="0" smtClean="0"/>
              <a:t>     </a:t>
            </a:r>
            <a:r>
              <a:rPr lang="en-US" dirty="0" smtClean="0">
                <a:solidFill>
                  <a:schemeClr val="bg1">
                    <a:lumMod val="85000"/>
                  </a:schemeClr>
                </a:solidFill>
              </a:rPr>
              <a:t>IPMs   	   </a:t>
            </a:r>
            <a:r>
              <a:rPr lang="en-US" b="1" dirty="0" smtClean="0"/>
              <a:t>Proteas </a:t>
            </a:r>
            <a:r>
              <a:rPr lang="en-US" dirty="0" smtClean="0">
                <a:solidFill>
                  <a:schemeClr val="bg1">
                    <a:lumMod val="85000"/>
                  </a:schemeClr>
                </a:solidFill>
              </a:rPr>
              <a:t>	     Invasion  	    Future</a:t>
            </a:r>
            <a:endParaRPr lang="en-US" dirty="0">
              <a:solidFill>
                <a:schemeClr val="bg1">
                  <a:lumMod val="85000"/>
                </a:schemeClr>
              </a:solidFill>
            </a:endParaRPr>
          </a:p>
        </p:txBody>
      </p:sp>
    </p:spTree>
    <p:extLst>
      <p:ext uri="{BB962C8B-B14F-4D97-AF65-F5344CB8AC3E}">
        <p14:creationId xmlns:p14="http://schemas.microsoft.com/office/powerpoint/2010/main" val="619551004"/>
      </p:ext>
    </p:extLst>
  </p:cSld>
  <p:clrMapOvr>
    <a:masterClrMapping/>
  </p:clrMapOvr>
  <mc:AlternateContent xmlns:mc="http://schemas.openxmlformats.org/markup-compatibility/2006" xmlns:p14="http://schemas.microsoft.com/office/powerpoint/2010/main">
    <mc:Choice Requires="p14">
      <p:transition spd="slow" p14:dur="2000" advTm="17921"/>
    </mc:Choice>
    <mc:Fallback xmlns="">
      <p:transition xmlns:p14="http://schemas.microsoft.com/office/powerpoint/2010/main" spd="slow" advTm="17921"/>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3-01-07 at 8.12.2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3207" y="4512720"/>
            <a:ext cx="3813593" cy="1874864"/>
          </a:xfrm>
          <a:prstGeom prst="rect">
            <a:avLst/>
          </a:prstGeom>
        </p:spPr>
      </p:pic>
      <p:sp>
        <p:nvSpPr>
          <p:cNvPr id="2" name="Title 1"/>
          <p:cNvSpPr>
            <a:spLocks noGrp="1"/>
          </p:cNvSpPr>
          <p:nvPr>
            <p:ph type="title"/>
          </p:nvPr>
        </p:nvSpPr>
        <p:spPr/>
        <p:txBody>
          <a:bodyPr/>
          <a:lstStyle/>
          <a:p>
            <a:r>
              <a:rPr lang="en-US" dirty="0" smtClean="0"/>
              <a:t>Case Study – </a:t>
            </a:r>
            <a:r>
              <a:rPr lang="en-US" i="1" dirty="0" smtClean="0"/>
              <a:t>Protea repens</a:t>
            </a:r>
            <a:endParaRPr lang="en-US" dirty="0"/>
          </a:p>
        </p:txBody>
      </p:sp>
      <p:pic>
        <p:nvPicPr>
          <p:cNvPr id="10" name="Picture 9" descr="africa-map-coloring-page-source_ypn.jpg"/>
          <p:cNvPicPr>
            <a:picLocks noChangeAspect="1"/>
          </p:cNvPicPr>
          <p:nvPr/>
        </p:nvPicPr>
        <p:blipFill>
          <a:blip r:embed="rId4"/>
          <a:srcRect b="17557"/>
          <a:stretch>
            <a:fillRect/>
          </a:stretch>
        </p:blipFill>
        <p:spPr>
          <a:xfrm>
            <a:off x="6937020" y="1155194"/>
            <a:ext cx="1829156" cy="1876325"/>
          </a:xfrm>
          <a:prstGeom prst="rect">
            <a:avLst/>
          </a:prstGeom>
        </p:spPr>
      </p:pic>
      <p:sp>
        <p:nvSpPr>
          <p:cNvPr id="17" name="Rounded Rectangle 16"/>
          <p:cNvSpPr/>
          <p:nvPr/>
        </p:nvSpPr>
        <p:spPr>
          <a:xfrm>
            <a:off x="7730947" y="2839357"/>
            <a:ext cx="527405" cy="226145"/>
          </a:xfrm>
          <a:prstGeom prst="roundRect">
            <a:avLst/>
          </a:prstGeom>
          <a:noFill/>
          <a:ln w="4762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5" name="Picture 4" descr="map-south-africa.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74392" y="3156488"/>
            <a:ext cx="2153537" cy="2153537"/>
          </a:xfrm>
          <a:prstGeom prst="rect">
            <a:avLst/>
          </a:prstGeom>
        </p:spPr>
      </p:pic>
      <p:sp>
        <p:nvSpPr>
          <p:cNvPr id="41" name="Rounded Rectangle 40"/>
          <p:cNvSpPr/>
          <p:nvPr/>
        </p:nvSpPr>
        <p:spPr>
          <a:xfrm>
            <a:off x="6570711" y="4713887"/>
            <a:ext cx="1375130" cy="563844"/>
          </a:xfrm>
          <a:prstGeom prst="roundRect">
            <a:avLst/>
          </a:prstGeom>
          <a:noFill/>
          <a:ln w="4762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TextBox 6"/>
          <p:cNvSpPr txBox="1"/>
          <p:nvPr/>
        </p:nvSpPr>
        <p:spPr>
          <a:xfrm>
            <a:off x="1439363" y="6404296"/>
            <a:ext cx="2378588" cy="369332"/>
          </a:xfrm>
          <a:prstGeom prst="rect">
            <a:avLst/>
          </a:prstGeom>
          <a:noFill/>
        </p:spPr>
        <p:txBody>
          <a:bodyPr wrap="none" rtlCol="0">
            <a:spAutoFit/>
          </a:bodyPr>
          <a:lstStyle/>
          <a:p>
            <a:r>
              <a:rPr lang="en-US" dirty="0" smtClean="0"/>
              <a:t>Photos: Adam Wilson</a:t>
            </a:r>
            <a:endParaRPr lang="en-US" dirty="0"/>
          </a:p>
        </p:txBody>
      </p:sp>
      <p:pic>
        <p:nvPicPr>
          <p:cNvPr id="8" name="Picture 7" descr="Screen Shot 2013-01-08 at 11.51.00 A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65692" y="4512757"/>
            <a:ext cx="1299287" cy="1817392"/>
          </a:xfrm>
          <a:prstGeom prst="rect">
            <a:avLst/>
          </a:prstGeom>
          <a:ln w="38100" cmpd="sng">
            <a:solidFill>
              <a:schemeClr val="tx1">
                <a:lumMod val="65000"/>
                <a:lumOff val="35000"/>
              </a:schemeClr>
            </a:solidFill>
          </a:ln>
        </p:spPr>
      </p:pic>
      <p:pic>
        <p:nvPicPr>
          <p:cNvPr id="12" name="Picture 11" descr="Screen Shot 2013-01-08 at 11.50.44 AM.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54548" y="1690979"/>
            <a:ext cx="3812937" cy="2538209"/>
          </a:xfrm>
          <a:prstGeom prst="rect">
            <a:avLst/>
          </a:prstGeom>
          <a:ln w="38100" cmpd="sng">
            <a:solidFill>
              <a:schemeClr val="tx1">
                <a:lumMod val="75000"/>
                <a:lumOff val="25000"/>
              </a:schemeClr>
            </a:solidFill>
          </a:ln>
        </p:spPr>
      </p:pic>
      <p:sp>
        <p:nvSpPr>
          <p:cNvPr id="11" name="TextBox 10"/>
          <p:cNvSpPr txBox="1"/>
          <p:nvPr/>
        </p:nvSpPr>
        <p:spPr>
          <a:xfrm>
            <a:off x="457200" y="0"/>
            <a:ext cx="8229600" cy="369332"/>
          </a:xfrm>
          <a:prstGeom prst="rect">
            <a:avLst/>
          </a:prstGeom>
          <a:noFill/>
        </p:spPr>
        <p:txBody>
          <a:bodyPr wrap="square" rtlCol="0">
            <a:spAutoFit/>
          </a:bodyPr>
          <a:lstStyle/>
          <a:p>
            <a:pPr algn="ctr"/>
            <a:r>
              <a:rPr lang="en-US" dirty="0" smtClean="0">
                <a:solidFill>
                  <a:schemeClr val="bg2">
                    <a:lumMod val="90000"/>
                  </a:schemeClr>
                </a:solidFill>
              </a:rPr>
              <a:t>Intro	</a:t>
            </a:r>
            <a:r>
              <a:rPr lang="en-US" b="1" dirty="0" smtClean="0"/>
              <a:t>     </a:t>
            </a:r>
            <a:r>
              <a:rPr lang="en-US" dirty="0" smtClean="0">
                <a:solidFill>
                  <a:schemeClr val="bg1">
                    <a:lumMod val="85000"/>
                  </a:schemeClr>
                </a:solidFill>
              </a:rPr>
              <a:t>IPMs   	   </a:t>
            </a:r>
            <a:r>
              <a:rPr lang="en-US" b="1" dirty="0" smtClean="0"/>
              <a:t>Proteas </a:t>
            </a:r>
            <a:r>
              <a:rPr lang="en-US" dirty="0" smtClean="0">
                <a:solidFill>
                  <a:schemeClr val="bg1">
                    <a:lumMod val="85000"/>
                  </a:schemeClr>
                </a:solidFill>
              </a:rPr>
              <a:t>	     Invasion  	    Future</a:t>
            </a:r>
            <a:endParaRPr lang="en-US" dirty="0">
              <a:solidFill>
                <a:schemeClr val="bg1">
                  <a:lumMod val="85000"/>
                </a:schemeClr>
              </a:solidFill>
            </a:endParaRPr>
          </a:p>
        </p:txBody>
      </p:sp>
    </p:spTree>
    <p:extLst>
      <p:ext uri="{BB962C8B-B14F-4D97-AF65-F5344CB8AC3E}">
        <p14:creationId xmlns:p14="http://schemas.microsoft.com/office/powerpoint/2010/main" val="1081794426"/>
      </p:ext>
    </p:extLst>
  </p:cSld>
  <p:clrMapOvr>
    <a:masterClrMapping/>
  </p:clrMapOvr>
  <mc:AlternateContent xmlns:mc="http://schemas.openxmlformats.org/markup-compatibility/2006" xmlns:p14="http://schemas.microsoft.com/office/powerpoint/2010/main">
    <mc:Choice Requires="p14">
      <p:transition spd="slow" p14:dur="2000" advTm="13747"/>
    </mc:Choice>
    <mc:Fallback xmlns="">
      <p:transition xmlns:p14="http://schemas.microsoft.com/office/powerpoint/2010/main" spd="slow" advTm="13747"/>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5" name="TextBox 4"/>
          <p:cNvSpPr txBox="1"/>
          <p:nvPr/>
        </p:nvSpPr>
        <p:spPr>
          <a:xfrm>
            <a:off x="457200" y="2584091"/>
            <a:ext cx="8352172" cy="523220"/>
          </a:xfrm>
          <a:prstGeom prst="rect">
            <a:avLst/>
          </a:prstGeom>
          <a:solidFill>
            <a:srgbClr val="D9D9D9"/>
          </a:solidFill>
          <a:ln w="38100" cmpd="sng">
            <a:solidFill>
              <a:schemeClr val="tx2"/>
            </a:solidFill>
          </a:ln>
        </p:spPr>
        <p:txBody>
          <a:bodyPr wrap="square" rtlCol="0">
            <a:spAutoFit/>
          </a:bodyPr>
          <a:lstStyle/>
          <a:p>
            <a:pPr algn="ctr"/>
            <a:r>
              <a:rPr lang="en-US" sz="2800" dirty="0"/>
              <a:t>Response to climate change?</a:t>
            </a:r>
          </a:p>
        </p:txBody>
      </p:sp>
      <p:sp>
        <p:nvSpPr>
          <p:cNvPr id="6" name="TextBox 5"/>
          <p:cNvSpPr txBox="1"/>
          <p:nvPr/>
        </p:nvSpPr>
        <p:spPr>
          <a:xfrm>
            <a:off x="457200" y="3521121"/>
            <a:ext cx="8352172" cy="523220"/>
          </a:xfrm>
          <a:prstGeom prst="rect">
            <a:avLst/>
          </a:prstGeom>
          <a:solidFill>
            <a:srgbClr val="D9D9D9"/>
          </a:solidFill>
          <a:ln w="38100" cmpd="sng">
            <a:solidFill>
              <a:schemeClr val="tx2"/>
            </a:solidFill>
          </a:ln>
        </p:spPr>
        <p:txBody>
          <a:bodyPr wrap="square" rtlCol="0">
            <a:spAutoFit/>
          </a:bodyPr>
          <a:lstStyle/>
          <a:p>
            <a:pPr algn="ctr"/>
            <a:r>
              <a:rPr lang="en-US" sz="2800" dirty="0"/>
              <a:t>Response to fire change?</a:t>
            </a:r>
          </a:p>
        </p:txBody>
      </p:sp>
      <p:sp>
        <p:nvSpPr>
          <p:cNvPr id="10" name="TextBox 9"/>
          <p:cNvSpPr txBox="1"/>
          <p:nvPr/>
        </p:nvSpPr>
        <p:spPr>
          <a:xfrm>
            <a:off x="457200" y="1748760"/>
            <a:ext cx="8352172" cy="523220"/>
          </a:xfrm>
          <a:prstGeom prst="rect">
            <a:avLst/>
          </a:prstGeom>
          <a:solidFill>
            <a:srgbClr val="D9D9D9"/>
          </a:solidFill>
          <a:ln w="38100" cmpd="sng">
            <a:solidFill>
              <a:schemeClr val="tx2"/>
            </a:solidFill>
          </a:ln>
        </p:spPr>
        <p:txBody>
          <a:bodyPr wrap="square" rtlCol="0">
            <a:spAutoFit/>
          </a:bodyPr>
          <a:lstStyle/>
          <a:p>
            <a:pPr algn="ctr"/>
            <a:r>
              <a:rPr lang="en-US" sz="2800" dirty="0"/>
              <a:t>P</a:t>
            </a:r>
            <a:r>
              <a:rPr lang="en-US" sz="2800" dirty="0" smtClean="0"/>
              <a:t>redict range from demography?</a:t>
            </a:r>
            <a:endParaRPr lang="en-US" sz="2800" dirty="0"/>
          </a:p>
        </p:txBody>
      </p:sp>
      <p:pic>
        <p:nvPicPr>
          <p:cNvPr id="17" name="Picture 16" descr="Screen Shot 2013-01-08 at 11.51.00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60247" y="4893757"/>
            <a:ext cx="1299287" cy="1817392"/>
          </a:xfrm>
          <a:prstGeom prst="rect">
            <a:avLst/>
          </a:prstGeom>
          <a:ln w="38100" cmpd="sng">
            <a:solidFill>
              <a:schemeClr val="tx1">
                <a:lumMod val="65000"/>
                <a:lumOff val="35000"/>
              </a:schemeClr>
            </a:solidFill>
          </a:ln>
        </p:spPr>
      </p:pic>
      <p:sp>
        <p:nvSpPr>
          <p:cNvPr id="18" name="TextBox 17"/>
          <p:cNvSpPr txBox="1"/>
          <p:nvPr/>
        </p:nvSpPr>
        <p:spPr>
          <a:xfrm>
            <a:off x="457200" y="0"/>
            <a:ext cx="8229600" cy="369332"/>
          </a:xfrm>
          <a:prstGeom prst="rect">
            <a:avLst/>
          </a:prstGeom>
          <a:noFill/>
        </p:spPr>
        <p:txBody>
          <a:bodyPr wrap="square" rtlCol="0">
            <a:spAutoFit/>
          </a:bodyPr>
          <a:lstStyle/>
          <a:p>
            <a:pPr algn="ctr"/>
            <a:r>
              <a:rPr lang="en-US" dirty="0" smtClean="0">
                <a:solidFill>
                  <a:schemeClr val="bg2">
                    <a:lumMod val="90000"/>
                  </a:schemeClr>
                </a:solidFill>
              </a:rPr>
              <a:t>Intro	</a:t>
            </a:r>
            <a:r>
              <a:rPr lang="en-US" b="1" dirty="0" smtClean="0"/>
              <a:t>     </a:t>
            </a:r>
            <a:r>
              <a:rPr lang="en-US" dirty="0" smtClean="0">
                <a:solidFill>
                  <a:schemeClr val="bg1">
                    <a:lumMod val="85000"/>
                  </a:schemeClr>
                </a:solidFill>
              </a:rPr>
              <a:t>IPMs   	   </a:t>
            </a:r>
            <a:r>
              <a:rPr lang="en-US" b="1" dirty="0" smtClean="0"/>
              <a:t>Proteas </a:t>
            </a:r>
            <a:r>
              <a:rPr lang="en-US" dirty="0" smtClean="0">
                <a:solidFill>
                  <a:schemeClr val="bg1">
                    <a:lumMod val="85000"/>
                  </a:schemeClr>
                </a:solidFill>
              </a:rPr>
              <a:t>	     Invasion  	    Future</a:t>
            </a:r>
            <a:endParaRPr lang="en-US" dirty="0">
              <a:solidFill>
                <a:schemeClr val="bg1">
                  <a:lumMod val="85000"/>
                </a:schemeClr>
              </a:solidFill>
            </a:endParaRPr>
          </a:p>
        </p:txBody>
      </p:sp>
    </p:spTree>
    <p:extLst>
      <p:ext uri="{BB962C8B-B14F-4D97-AF65-F5344CB8AC3E}">
        <p14:creationId xmlns:p14="http://schemas.microsoft.com/office/powerpoint/2010/main" val="22651582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a:t>
            </a:r>
            <a:endParaRPr lang="en-US" dirty="0"/>
          </a:p>
        </p:txBody>
      </p:sp>
      <p:sp>
        <p:nvSpPr>
          <p:cNvPr id="7" name="TextBox 6"/>
          <p:cNvSpPr txBox="1"/>
          <p:nvPr/>
        </p:nvSpPr>
        <p:spPr>
          <a:xfrm>
            <a:off x="4075529" y="1111101"/>
            <a:ext cx="2517636" cy="461665"/>
          </a:xfrm>
          <a:prstGeom prst="rect">
            <a:avLst/>
          </a:prstGeom>
          <a:noFill/>
        </p:spPr>
        <p:txBody>
          <a:bodyPr wrap="none" rtlCol="0">
            <a:spAutoFit/>
          </a:bodyPr>
          <a:lstStyle/>
          <a:p>
            <a:r>
              <a:rPr lang="en-US" sz="2400" dirty="0"/>
              <a:t>Predictor variables</a:t>
            </a:r>
          </a:p>
        </p:txBody>
      </p:sp>
      <p:pic>
        <p:nvPicPr>
          <p:cNvPr id="4" name="Picture 3" descr="Screen Shot 2013-01-08 at 7.50.08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2495394"/>
            <a:ext cx="8059278" cy="4039280"/>
          </a:xfrm>
          <a:prstGeom prst="rect">
            <a:avLst/>
          </a:prstGeom>
        </p:spPr>
      </p:pic>
      <p:sp>
        <p:nvSpPr>
          <p:cNvPr id="8" name="TextBox 7"/>
          <p:cNvSpPr txBox="1"/>
          <p:nvPr/>
        </p:nvSpPr>
        <p:spPr>
          <a:xfrm>
            <a:off x="2188878" y="2246087"/>
            <a:ext cx="5898278" cy="768731"/>
          </a:xfrm>
          <a:prstGeom prst="rect">
            <a:avLst/>
          </a:prstGeom>
          <a:solidFill>
            <a:schemeClr val="bg1"/>
          </a:solidFill>
        </p:spPr>
        <p:txBody>
          <a:bodyPr wrap="square" rtlCol="0">
            <a:spAutoFit/>
          </a:bodyPr>
          <a:lstStyle/>
          <a:p>
            <a:endParaRPr lang="en-US" dirty="0"/>
          </a:p>
        </p:txBody>
      </p:sp>
      <p:sp>
        <p:nvSpPr>
          <p:cNvPr id="3" name="TextBox 2"/>
          <p:cNvSpPr txBox="1"/>
          <p:nvPr/>
        </p:nvSpPr>
        <p:spPr>
          <a:xfrm>
            <a:off x="2892916" y="3704644"/>
            <a:ext cx="1831376" cy="553998"/>
          </a:xfrm>
          <a:prstGeom prst="rect">
            <a:avLst/>
          </a:prstGeom>
          <a:noFill/>
        </p:spPr>
        <p:txBody>
          <a:bodyPr wrap="none" rtlCol="0">
            <a:spAutoFit/>
          </a:bodyPr>
          <a:lstStyle/>
          <a:p>
            <a:r>
              <a:rPr lang="en-US" sz="3000" dirty="0"/>
              <a:t>f</a:t>
            </a:r>
            <a:r>
              <a:rPr lang="en-US" sz="3000" dirty="0" smtClean="0"/>
              <a:t>ecundity/</a:t>
            </a:r>
            <a:endParaRPr lang="en-US" sz="3000" dirty="0"/>
          </a:p>
        </p:txBody>
      </p:sp>
      <p:sp>
        <p:nvSpPr>
          <p:cNvPr id="10" name="TextBox 9"/>
          <p:cNvSpPr txBox="1"/>
          <p:nvPr/>
        </p:nvSpPr>
        <p:spPr>
          <a:xfrm>
            <a:off x="2408428" y="1645922"/>
            <a:ext cx="2925919" cy="1477328"/>
          </a:xfrm>
          <a:prstGeom prst="rect">
            <a:avLst/>
          </a:prstGeom>
          <a:solidFill>
            <a:schemeClr val="accent2">
              <a:lumMod val="60000"/>
              <a:lumOff val="40000"/>
            </a:schemeClr>
          </a:solidFill>
          <a:ln w="38100" cmpd="sng">
            <a:solidFill>
              <a:schemeClr val="tx1"/>
            </a:solidFill>
          </a:ln>
        </p:spPr>
        <p:txBody>
          <a:bodyPr wrap="square" rtlCol="0">
            <a:spAutoFit/>
          </a:bodyPr>
          <a:lstStyle/>
          <a:p>
            <a:r>
              <a:rPr lang="en-US" dirty="0" smtClean="0"/>
              <a:t>Mean annual </a:t>
            </a:r>
            <a:r>
              <a:rPr lang="en-US" dirty="0" err="1" smtClean="0"/>
              <a:t>precip</a:t>
            </a:r>
            <a:r>
              <a:rPr lang="en-US" dirty="0" smtClean="0"/>
              <a:t>.</a:t>
            </a:r>
          </a:p>
          <a:p>
            <a:r>
              <a:rPr lang="en-US" dirty="0" smtClean="0"/>
              <a:t>Min. July temp.</a:t>
            </a:r>
          </a:p>
          <a:p>
            <a:r>
              <a:rPr lang="en-US" dirty="0" smtClean="0"/>
              <a:t>Max. January temp.</a:t>
            </a:r>
          </a:p>
          <a:p>
            <a:r>
              <a:rPr lang="en-US" dirty="0" smtClean="0"/>
              <a:t>Precipitation seasonality</a:t>
            </a:r>
          </a:p>
          <a:p>
            <a:r>
              <a:rPr lang="en-US" dirty="0" smtClean="0"/>
              <a:t>Winter soil moisture days</a:t>
            </a:r>
          </a:p>
        </p:txBody>
      </p:sp>
      <p:sp>
        <p:nvSpPr>
          <p:cNvPr id="11" name="TextBox 10"/>
          <p:cNvSpPr txBox="1"/>
          <p:nvPr/>
        </p:nvSpPr>
        <p:spPr>
          <a:xfrm>
            <a:off x="5451310" y="1618230"/>
            <a:ext cx="3542309" cy="923330"/>
          </a:xfrm>
          <a:prstGeom prst="rect">
            <a:avLst/>
          </a:prstGeom>
          <a:solidFill>
            <a:schemeClr val="bg1">
              <a:lumMod val="65000"/>
            </a:schemeClr>
          </a:solidFill>
          <a:ln w="38100" cmpd="sng">
            <a:solidFill>
              <a:schemeClr val="tx1"/>
            </a:solidFill>
          </a:ln>
        </p:spPr>
        <p:txBody>
          <a:bodyPr wrap="square" rtlCol="0">
            <a:spAutoFit/>
          </a:bodyPr>
          <a:lstStyle/>
          <a:p>
            <a:r>
              <a:rPr lang="en-US" dirty="0"/>
              <a:t>% High fertility soil</a:t>
            </a:r>
          </a:p>
          <a:p>
            <a:r>
              <a:rPr lang="en-US" dirty="0" smtClean="0"/>
              <a:t>% Fine texture </a:t>
            </a:r>
            <a:r>
              <a:rPr lang="en-US" dirty="0"/>
              <a:t>soil</a:t>
            </a:r>
          </a:p>
          <a:p>
            <a:r>
              <a:rPr lang="en-US" dirty="0" smtClean="0"/>
              <a:t>% </a:t>
            </a:r>
            <a:r>
              <a:rPr lang="en-US" dirty="0"/>
              <a:t>Acidic </a:t>
            </a:r>
            <a:r>
              <a:rPr lang="en-US" dirty="0" smtClean="0"/>
              <a:t>soil</a:t>
            </a:r>
            <a:endParaRPr lang="en-US" dirty="0"/>
          </a:p>
        </p:txBody>
      </p:sp>
      <p:sp>
        <p:nvSpPr>
          <p:cNvPr id="9" name="TextBox 8"/>
          <p:cNvSpPr txBox="1"/>
          <p:nvPr/>
        </p:nvSpPr>
        <p:spPr>
          <a:xfrm>
            <a:off x="457200" y="0"/>
            <a:ext cx="8229600" cy="369332"/>
          </a:xfrm>
          <a:prstGeom prst="rect">
            <a:avLst/>
          </a:prstGeom>
          <a:noFill/>
        </p:spPr>
        <p:txBody>
          <a:bodyPr wrap="square" rtlCol="0">
            <a:spAutoFit/>
          </a:bodyPr>
          <a:lstStyle/>
          <a:p>
            <a:pPr algn="ctr"/>
            <a:r>
              <a:rPr lang="en-US" dirty="0" smtClean="0">
                <a:solidFill>
                  <a:schemeClr val="bg2">
                    <a:lumMod val="90000"/>
                  </a:schemeClr>
                </a:solidFill>
              </a:rPr>
              <a:t>Intro	</a:t>
            </a:r>
            <a:r>
              <a:rPr lang="en-US" b="1" dirty="0" smtClean="0"/>
              <a:t>     </a:t>
            </a:r>
            <a:r>
              <a:rPr lang="en-US" dirty="0" smtClean="0">
                <a:solidFill>
                  <a:schemeClr val="bg1">
                    <a:lumMod val="85000"/>
                  </a:schemeClr>
                </a:solidFill>
              </a:rPr>
              <a:t>IPMs   	   </a:t>
            </a:r>
            <a:r>
              <a:rPr lang="en-US" b="1" dirty="0" smtClean="0"/>
              <a:t>Proteas </a:t>
            </a:r>
            <a:r>
              <a:rPr lang="en-US" dirty="0" smtClean="0">
                <a:solidFill>
                  <a:schemeClr val="bg1">
                    <a:lumMod val="85000"/>
                  </a:schemeClr>
                </a:solidFill>
              </a:rPr>
              <a:t>	     Invasion  	    Future</a:t>
            </a:r>
            <a:endParaRPr lang="en-US" dirty="0">
              <a:solidFill>
                <a:schemeClr val="bg1">
                  <a:lumMod val="85000"/>
                </a:schemeClr>
              </a:solidFill>
            </a:endParaRPr>
          </a:p>
        </p:txBody>
      </p:sp>
    </p:spTree>
    <p:extLst>
      <p:ext uri="{BB962C8B-B14F-4D97-AF65-F5344CB8AC3E}">
        <p14:creationId xmlns:p14="http://schemas.microsoft.com/office/powerpoint/2010/main" val="1462536881"/>
      </p:ext>
    </p:extLst>
  </p:cSld>
  <p:clrMapOvr>
    <a:masterClrMapping/>
  </p:clrMapOvr>
  <mc:AlternateContent xmlns:mc="http://schemas.openxmlformats.org/markup-compatibility/2006" xmlns:p14="http://schemas.microsoft.com/office/powerpoint/2010/main">
    <mc:Choice Requires="p14">
      <p:transition spd="slow" p14:dur="2000" advTm="25254"/>
    </mc:Choice>
    <mc:Fallback xmlns="">
      <p:transition xmlns:p14="http://schemas.microsoft.com/office/powerpoint/2010/main" spd="slow" advTm="25254"/>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a:t>
            </a:r>
            <a:endParaRPr lang="en-US" dirty="0"/>
          </a:p>
        </p:txBody>
      </p:sp>
      <p:sp>
        <p:nvSpPr>
          <p:cNvPr id="7" name="TextBox 6"/>
          <p:cNvSpPr txBox="1"/>
          <p:nvPr/>
        </p:nvSpPr>
        <p:spPr>
          <a:xfrm>
            <a:off x="4075529" y="1111101"/>
            <a:ext cx="2517636" cy="461665"/>
          </a:xfrm>
          <a:prstGeom prst="rect">
            <a:avLst/>
          </a:prstGeom>
          <a:noFill/>
        </p:spPr>
        <p:txBody>
          <a:bodyPr wrap="none" rtlCol="0">
            <a:spAutoFit/>
          </a:bodyPr>
          <a:lstStyle/>
          <a:p>
            <a:r>
              <a:rPr lang="en-US" sz="2400" dirty="0"/>
              <a:t>Predictor variables</a:t>
            </a:r>
          </a:p>
        </p:txBody>
      </p:sp>
      <p:pic>
        <p:nvPicPr>
          <p:cNvPr id="4" name="Picture 3" descr="Screen Shot 2013-01-08 at 7.50.08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2495394"/>
            <a:ext cx="8059278" cy="4039280"/>
          </a:xfrm>
          <a:prstGeom prst="rect">
            <a:avLst/>
          </a:prstGeom>
        </p:spPr>
      </p:pic>
      <p:sp>
        <p:nvSpPr>
          <p:cNvPr id="8" name="TextBox 7"/>
          <p:cNvSpPr txBox="1"/>
          <p:nvPr/>
        </p:nvSpPr>
        <p:spPr>
          <a:xfrm>
            <a:off x="2188878" y="2246087"/>
            <a:ext cx="5898278" cy="768731"/>
          </a:xfrm>
          <a:prstGeom prst="rect">
            <a:avLst/>
          </a:prstGeom>
          <a:solidFill>
            <a:schemeClr val="bg1"/>
          </a:solidFill>
        </p:spPr>
        <p:txBody>
          <a:bodyPr wrap="square" rtlCol="0">
            <a:spAutoFit/>
          </a:bodyPr>
          <a:lstStyle/>
          <a:p>
            <a:endParaRPr lang="en-US" dirty="0"/>
          </a:p>
        </p:txBody>
      </p:sp>
      <p:sp>
        <p:nvSpPr>
          <p:cNvPr id="6" name="TextBox 5"/>
          <p:cNvSpPr txBox="1"/>
          <p:nvPr/>
        </p:nvSpPr>
        <p:spPr>
          <a:xfrm>
            <a:off x="2408428" y="1645922"/>
            <a:ext cx="2925919" cy="1477328"/>
          </a:xfrm>
          <a:prstGeom prst="rect">
            <a:avLst/>
          </a:prstGeom>
          <a:solidFill>
            <a:schemeClr val="accent2">
              <a:lumMod val="60000"/>
              <a:lumOff val="40000"/>
            </a:schemeClr>
          </a:solidFill>
          <a:ln w="38100" cmpd="sng">
            <a:solidFill>
              <a:schemeClr val="tx1"/>
            </a:solidFill>
          </a:ln>
        </p:spPr>
        <p:txBody>
          <a:bodyPr wrap="square" rtlCol="0">
            <a:spAutoFit/>
          </a:bodyPr>
          <a:lstStyle/>
          <a:p>
            <a:r>
              <a:rPr lang="en-US" dirty="0" smtClean="0"/>
              <a:t>Mean annual </a:t>
            </a:r>
            <a:r>
              <a:rPr lang="en-US" dirty="0" err="1" smtClean="0"/>
              <a:t>precip</a:t>
            </a:r>
            <a:r>
              <a:rPr lang="en-US" dirty="0" smtClean="0"/>
              <a:t>.</a:t>
            </a:r>
          </a:p>
          <a:p>
            <a:r>
              <a:rPr lang="en-US" dirty="0" smtClean="0"/>
              <a:t>Min. July temp.</a:t>
            </a:r>
          </a:p>
          <a:p>
            <a:r>
              <a:rPr lang="en-US" dirty="0" smtClean="0"/>
              <a:t>Max. January temp.</a:t>
            </a:r>
          </a:p>
          <a:p>
            <a:r>
              <a:rPr lang="en-US" dirty="0" smtClean="0"/>
              <a:t>Precipitation seasonality</a:t>
            </a:r>
          </a:p>
          <a:p>
            <a:r>
              <a:rPr lang="en-US" dirty="0" smtClean="0"/>
              <a:t>Winter soil moisture days</a:t>
            </a:r>
          </a:p>
        </p:txBody>
      </p:sp>
      <p:sp>
        <p:nvSpPr>
          <p:cNvPr id="9" name="TextBox 8"/>
          <p:cNvSpPr txBox="1"/>
          <p:nvPr/>
        </p:nvSpPr>
        <p:spPr>
          <a:xfrm>
            <a:off x="5451310" y="1618230"/>
            <a:ext cx="3542309" cy="923330"/>
          </a:xfrm>
          <a:prstGeom prst="rect">
            <a:avLst/>
          </a:prstGeom>
          <a:solidFill>
            <a:schemeClr val="bg1">
              <a:lumMod val="65000"/>
            </a:schemeClr>
          </a:solidFill>
          <a:ln w="38100" cmpd="sng">
            <a:solidFill>
              <a:schemeClr val="tx1"/>
            </a:solidFill>
          </a:ln>
        </p:spPr>
        <p:txBody>
          <a:bodyPr wrap="square" rtlCol="0">
            <a:spAutoFit/>
          </a:bodyPr>
          <a:lstStyle/>
          <a:p>
            <a:r>
              <a:rPr lang="en-US" dirty="0"/>
              <a:t>% High fertility soil</a:t>
            </a:r>
          </a:p>
          <a:p>
            <a:r>
              <a:rPr lang="en-US" dirty="0" smtClean="0"/>
              <a:t>% Fine texture </a:t>
            </a:r>
            <a:r>
              <a:rPr lang="en-US" dirty="0"/>
              <a:t>soil</a:t>
            </a:r>
          </a:p>
          <a:p>
            <a:r>
              <a:rPr lang="en-US" dirty="0" smtClean="0"/>
              <a:t>% </a:t>
            </a:r>
            <a:r>
              <a:rPr lang="en-US" dirty="0"/>
              <a:t>Acidic </a:t>
            </a:r>
            <a:r>
              <a:rPr lang="en-US" dirty="0" smtClean="0"/>
              <a:t>soil</a:t>
            </a:r>
            <a:endParaRPr lang="en-US" dirty="0"/>
          </a:p>
        </p:txBody>
      </p:sp>
      <p:sp>
        <p:nvSpPr>
          <p:cNvPr id="3" name="Rounded Rectangle 2"/>
          <p:cNvSpPr/>
          <p:nvPr/>
        </p:nvSpPr>
        <p:spPr>
          <a:xfrm>
            <a:off x="4075529" y="4996752"/>
            <a:ext cx="3293140" cy="1219942"/>
          </a:xfrm>
          <a:prstGeom prst="round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TextBox 9"/>
          <p:cNvSpPr txBox="1"/>
          <p:nvPr/>
        </p:nvSpPr>
        <p:spPr>
          <a:xfrm>
            <a:off x="2892916" y="3704644"/>
            <a:ext cx="1831376" cy="553998"/>
          </a:xfrm>
          <a:prstGeom prst="rect">
            <a:avLst/>
          </a:prstGeom>
          <a:noFill/>
        </p:spPr>
        <p:txBody>
          <a:bodyPr wrap="none" rtlCol="0">
            <a:spAutoFit/>
          </a:bodyPr>
          <a:lstStyle/>
          <a:p>
            <a:r>
              <a:rPr lang="en-US" sz="3000" dirty="0"/>
              <a:t>f</a:t>
            </a:r>
            <a:r>
              <a:rPr lang="en-US" sz="3000" dirty="0" smtClean="0"/>
              <a:t>ecundity/</a:t>
            </a:r>
            <a:endParaRPr lang="en-US" sz="3000" dirty="0"/>
          </a:p>
        </p:txBody>
      </p:sp>
      <p:sp>
        <p:nvSpPr>
          <p:cNvPr id="11" name="TextBox 10"/>
          <p:cNvSpPr txBox="1"/>
          <p:nvPr/>
        </p:nvSpPr>
        <p:spPr>
          <a:xfrm>
            <a:off x="457200" y="0"/>
            <a:ext cx="8229600" cy="369332"/>
          </a:xfrm>
          <a:prstGeom prst="rect">
            <a:avLst/>
          </a:prstGeom>
          <a:noFill/>
        </p:spPr>
        <p:txBody>
          <a:bodyPr wrap="square" rtlCol="0">
            <a:spAutoFit/>
          </a:bodyPr>
          <a:lstStyle/>
          <a:p>
            <a:pPr algn="ctr"/>
            <a:r>
              <a:rPr lang="en-US" dirty="0" smtClean="0">
                <a:solidFill>
                  <a:schemeClr val="bg2">
                    <a:lumMod val="90000"/>
                  </a:schemeClr>
                </a:solidFill>
              </a:rPr>
              <a:t>Intro	</a:t>
            </a:r>
            <a:r>
              <a:rPr lang="en-US" b="1" dirty="0" smtClean="0"/>
              <a:t>     </a:t>
            </a:r>
            <a:r>
              <a:rPr lang="en-US" dirty="0" smtClean="0">
                <a:solidFill>
                  <a:schemeClr val="bg1">
                    <a:lumMod val="85000"/>
                  </a:schemeClr>
                </a:solidFill>
              </a:rPr>
              <a:t>IPMs   	   </a:t>
            </a:r>
            <a:r>
              <a:rPr lang="en-US" b="1" dirty="0" smtClean="0"/>
              <a:t>Proteas </a:t>
            </a:r>
            <a:r>
              <a:rPr lang="en-US" dirty="0" smtClean="0">
                <a:solidFill>
                  <a:schemeClr val="bg1">
                    <a:lumMod val="85000"/>
                  </a:schemeClr>
                </a:solidFill>
              </a:rPr>
              <a:t>	     Invasion  	    Future</a:t>
            </a:r>
            <a:endParaRPr lang="en-US" dirty="0">
              <a:solidFill>
                <a:schemeClr val="bg1">
                  <a:lumMod val="85000"/>
                </a:schemeClr>
              </a:solidFill>
            </a:endParaRPr>
          </a:p>
        </p:txBody>
      </p:sp>
    </p:spTree>
    <p:extLst>
      <p:ext uri="{BB962C8B-B14F-4D97-AF65-F5344CB8AC3E}">
        <p14:creationId xmlns:p14="http://schemas.microsoft.com/office/powerpoint/2010/main" val="1125235508"/>
      </p:ext>
    </p:extLst>
  </p:cSld>
  <p:clrMapOvr>
    <a:masterClrMapping/>
  </p:clrMapOvr>
  <mc:AlternateContent xmlns:mc="http://schemas.openxmlformats.org/markup-compatibility/2006" xmlns:p14="http://schemas.microsoft.com/office/powerpoint/2010/main">
    <mc:Choice Requires="p14">
      <p:transition spd="slow" p14:dur="2000" advTm="12036"/>
    </mc:Choice>
    <mc:Fallback xmlns="">
      <p:transition xmlns:p14="http://schemas.microsoft.com/office/powerpoint/2010/main" spd="slow" advTm="12036"/>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21708"/>
            <a:ext cx="8229600" cy="990600"/>
          </a:xfrm>
        </p:spPr>
        <p:txBody>
          <a:bodyPr/>
          <a:lstStyle/>
          <a:p>
            <a:r>
              <a:rPr lang="en-US" dirty="0" smtClean="0"/>
              <a:t>Vital rate models</a:t>
            </a:r>
            <a:endParaRPr lang="en-US" dirty="0"/>
          </a:p>
        </p:txBody>
      </p:sp>
      <p:sp>
        <p:nvSpPr>
          <p:cNvPr id="3" name="Content Placeholder 2"/>
          <p:cNvSpPr>
            <a:spLocks noGrp="1"/>
          </p:cNvSpPr>
          <p:nvPr>
            <p:ph idx="1"/>
          </p:nvPr>
        </p:nvSpPr>
        <p:spPr>
          <a:xfrm>
            <a:off x="1109880" y="1129037"/>
            <a:ext cx="8229600" cy="5065707"/>
          </a:xfrm>
        </p:spPr>
        <p:txBody>
          <a:bodyPr>
            <a:noAutofit/>
          </a:bodyPr>
          <a:lstStyle/>
          <a:p>
            <a:pPr marL="0" indent="0">
              <a:buNone/>
            </a:pPr>
            <a:r>
              <a:rPr lang="en-US" sz="2200" b="1" dirty="0" smtClean="0"/>
              <a:t>Growth</a:t>
            </a:r>
          </a:p>
          <a:p>
            <a:pPr marL="0" indent="0">
              <a:buNone/>
            </a:pPr>
            <a:r>
              <a:rPr lang="en-US" sz="2200" dirty="0" smtClean="0"/>
              <a:t>Average growth/year  </a:t>
            </a:r>
            <a:r>
              <a:rPr lang="en-US" sz="2200" dirty="0"/>
              <a:t>	</a:t>
            </a:r>
            <a:r>
              <a:rPr lang="en-US" sz="2200" dirty="0" smtClean="0"/>
              <a:t>~ 	Environment	</a:t>
            </a:r>
          </a:p>
          <a:p>
            <a:pPr marL="0" indent="0">
              <a:buNone/>
            </a:pPr>
            <a:endParaRPr lang="en-US" sz="2200" baseline="30000" dirty="0"/>
          </a:p>
          <a:p>
            <a:pPr marL="0" indent="0">
              <a:buNone/>
            </a:pPr>
            <a:endParaRPr lang="en-US" sz="2200" dirty="0" smtClean="0"/>
          </a:p>
          <a:p>
            <a:pPr marL="0" indent="0">
              <a:buNone/>
            </a:pPr>
            <a:endParaRPr lang="en-US" sz="2200" dirty="0"/>
          </a:p>
        </p:txBody>
      </p:sp>
      <p:sp>
        <p:nvSpPr>
          <p:cNvPr id="4" name="TextBox 3"/>
          <p:cNvSpPr txBox="1"/>
          <p:nvPr/>
        </p:nvSpPr>
        <p:spPr>
          <a:xfrm>
            <a:off x="457200" y="0"/>
            <a:ext cx="8229600" cy="369332"/>
          </a:xfrm>
          <a:prstGeom prst="rect">
            <a:avLst/>
          </a:prstGeom>
          <a:noFill/>
        </p:spPr>
        <p:txBody>
          <a:bodyPr wrap="square" rtlCol="0">
            <a:spAutoFit/>
          </a:bodyPr>
          <a:lstStyle/>
          <a:p>
            <a:pPr algn="ctr"/>
            <a:r>
              <a:rPr lang="en-US" dirty="0" smtClean="0">
                <a:solidFill>
                  <a:schemeClr val="bg2">
                    <a:lumMod val="90000"/>
                  </a:schemeClr>
                </a:solidFill>
              </a:rPr>
              <a:t>Intro	</a:t>
            </a:r>
            <a:r>
              <a:rPr lang="en-US" b="1" dirty="0" smtClean="0"/>
              <a:t>     </a:t>
            </a:r>
            <a:r>
              <a:rPr lang="en-US" dirty="0" smtClean="0">
                <a:solidFill>
                  <a:schemeClr val="bg1">
                    <a:lumMod val="85000"/>
                  </a:schemeClr>
                </a:solidFill>
              </a:rPr>
              <a:t>IPMs   	   </a:t>
            </a:r>
            <a:r>
              <a:rPr lang="en-US" b="1" dirty="0" smtClean="0"/>
              <a:t>Proteas </a:t>
            </a:r>
            <a:r>
              <a:rPr lang="en-US" dirty="0" smtClean="0">
                <a:solidFill>
                  <a:schemeClr val="bg1">
                    <a:lumMod val="85000"/>
                  </a:schemeClr>
                </a:solidFill>
              </a:rPr>
              <a:t>	     Invasion  	    Future</a:t>
            </a:r>
            <a:endParaRPr lang="en-US" dirty="0">
              <a:solidFill>
                <a:schemeClr val="bg1">
                  <a:lumMod val="85000"/>
                </a:schemeClr>
              </a:solidFill>
            </a:endParaRPr>
          </a:p>
        </p:txBody>
      </p:sp>
    </p:spTree>
    <p:extLst>
      <p:ext uri="{BB962C8B-B14F-4D97-AF65-F5344CB8AC3E}">
        <p14:creationId xmlns:p14="http://schemas.microsoft.com/office/powerpoint/2010/main" val="259556939"/>
      </p:ext>
    </p:extLst>
  </p:cSld>
  <p:clrMapOvr>
    <a:masterClrMapping/>
  </p:clrMapOvr>
  <mc:AlternateContent xmlns:mc="http://schemas.openxmlformats.org/markup-compatibility/2006">
    <mc:Choice xmlns:p14="http://schemas.microsoft.com/office/powerpoint/2010/main" Requires="p14">
      <p:transition spd="slow" p14:dur="2000" advTm="34138"/>
    </mc:Choice>
    <mc:Fallback>
      <p:transition spd="slow" advTm="34138"/>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21708"/>
            <a:ext cx="8229600" cy="990600"/>
          </a:xfrm>
        </p:spPr>
        <p:txBody>
          <a:bodyPr/>
          <a:lstStyle/>
          <a:p>
            <a:r>
              <a:rPr lang="en-US" dirty="0" smtClean="0"/>
              <a:t>Vital rate models</a:t>
            </a:r>
            <a:endParaRPr lang="en-US" dirty="0"/>
          </a:p>
        </p:txBody>
      </p:sp>
      <p:sp>
        <p:nvSpPr>
          <p:cNvPr id="3" name="Content Placeholder 2"/>
          <p:cNvSpPr>
            <a:spLocks noGrp="1"/>
          </p:cNvSpPr>
          <p:nvPr>
            <p:ph idx="1"/>
          </p:nvPr>
        </p:nvSpPr>
        <p:spPr>
          <a:xfrm>
            <a:off x="1109880" y="1129037"/>
            <a:ext cx="8229600" cy="5065707"/>
          </a:xfrm>
        </p:spPr>
        <p:txBody>
          <a:bodyPr>
            <a:noAutofit/>
          </a:bodyPr>
          <a:lstStyle/>
          <a:p>
            <a:pPr marL="0" indent="0">
              <a:buNone/>
            </a:pPr>
            <a:r>
              <a:rPr lang="en-US" sz="2200" b="1" dirty="0" smtClean="0"/>
              <a:t>Growth</a:t>
            </a:r>
          </a:p>
          <a:p>
            <a:pPr marL="0" indent="0">
              <a:buNone/>
            </a:pPr>
            <a:r>
              <a:rPr lang="en-US" sz="2200" dirty="0" smtClean="0"/>
              <a:t>Average growth/year  </a:t>
            </a:r>
            <a:r>
              <a:rPr lang="en-US" sz="2200" dirty="0"/>
              <a:t>	</a:t>
            </a:r>
            <a:r>
              <a:rPr lang="en-US" sz="2200" dirty="0" smtClean="0"/>
              <a:t>~ 	Environment	</a:t>
            </a:r>
          </a:p>
          <a:p>
            <a:pPr marL="0" indent="0">
              <a:buNone/>
            </a:pPr>
            <a:endParaRPr lang="en-US" sz="2200" baseline="30000" dirty="0"/>
          </a:p>
          <a:p>
            <a:pPr marL="0" indent="0">
              <a:buNone/>
            </a:pPr>
            <a:r>
              <a:rPr lang="en-US" sz="2200" b="1" dirty="0" smtClean="0"/>
              <a:t>Survival</a:t>
            </a:r>
          </a:p>
          <a:p>
            <a:pPr marL="0" indent="0">
              <a:buNone/>
            </a:pPr>
            <a:r>
              <a:rPr lang="en-US" sz="2200" dirty="0" smtClean="0"/>
              <a:t>% Survival 		~	Size + Environment</a:t>
            </a:r>
          </a:p>
          <a:p>
            <a:pPr marL="0" indent="0">
              <a:buNone/>
            </a:pPr>
            <a:endParaRPr lang="en-US" sz="2200" dirty="0" smtClean="0"/>
          </a:p>
          <a:p>
            <a:pPr marL="0" indent="0">
              <a:buNone/>
            </a:pPr>
            <a:endParaRPr lang="en-US" sz="2200" dirty="0"/>
          </a:p>
        </p:txBody>
      </p:sp>
      <p:sp>
        <p:nvSpPr>
          <p:cNvPr id="4" name="TextBox 3"/>
          <p:cNvSpPr txBox="1"/>
          <p:nvPr/>
        </p:nvSpPr>
        <p:spPr>
          <a:xfrm>
            <a:off x="457200" y="0"/>
            <a:ext cx="8229600" cy="369332"/>
          </a:xfrm>
          <a:prstGeom prst="rect">
            <a:avLst/>
          </a:prstGeom>
          <a:noFill/>
        </p:spPr>
        <p:txBody>
          <a:bodyPr wrap="square" rtlCol="0">
            <a:spAutoFit/>
          </a:bodyPr>
          <a:lstStyle/>
          <a:p>
            <a:pPr algn="ctr"/>
            <a:r>
              <a:rPr lang="en-US" dirty="0" smtClean="0">
                <a:solidFill>
                  <a:schemeClr val="bg2">
                    <a:lumMod val="90000"/>
                  </a:schemeClr>
                </a:solidFill>
              </a:rPr>
              <a:t>Intro	</a:t>
            </a:r>
            <a:r>
              <a:rPr lang="en-US" b="1" dirty="0" smtClean="0"/>
              <a:t>     </a:t>
            </a:r>
            <a:r>
              <a:rPr lang="en-US" dirty="0" smtClean="0">
                <a:solidFill>
                  <a:schemeClr val="bg1">
                    <a:lumMod val="85000"/>
                  </a:schemeClr>
                </a:solidFill>
              </a:rPr>
              <a:t>IPMs   	   </a:t>
            </a:r>
            <a:r>
              <a:rPr lang="en-US" b="1" dirty="0" smtClean="0"/>
              <a:t>Proteas </a:t>
            </a:r>
            <a:r>
              <a:rPr lang="en-US" dirty="0" smtClean="0">
                <a:solidFill>
                  <a:schemeClr val="bg1">
                    <a:lumMod val="85000"/>
                  </a:schemeClr>
                </a:solidFill>
              </a:rPr>
              <a:t>	     Invasion  	    Future</a:t>
            </a:r>
            <a:endParaRPr lang="en-US" dirty="0">
              <a:solidFill>
                <a:schemeClr val="bg1">
                  <a:lumMod val="85000"/>
                </a:schemeClr>
              </a:solidFill>
            </a:endParaRPr>
          </a:p>
        </p:txBody>
      </p:sp>
    </p:spTree>
    <p:extLst>
      <p:ext uri="{BB962C8B-B14F-4D97-AF65-F5344CB8AC3E}">
        <p14:creationId xmlns:p14="http://schemas.microsoft.com/office/powerpoint/2010/main" val="3482471867"/>
      </p:ext>
    </p:extLst>
  </p:cSld>
  <p:clrMapOvr>
    <a:masterClrMapping/>
  </p:clrMapOvr>
  <mc:AlternateContent xmlns:mc="http://schemas.openxmlformats.org/markup-compatibility/2006">
    <mc:Choice xmlns:p14="http://schemas.microsoft.com/office/powerpoint/2010/main" Requires="p14">
      <p:transition spd="slow" p14:dur="2000" advTm="34138"/>
    </mc:Choice>
    <mc:Fallback>
      <p:transition spd="slow" advTm="34138"/>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Screen Shot 2014-06-19 at 6.23.3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17938" y="3142875"/>
            <a:ext cx="6671929" cy="4808824"/>
          </a:xfrm>
          <a:prstGeom prst="rect">
            <a:avLst/>
          </a:prstGeom>
        </p:spPr>
      </p:pic>
      <p:pic>
        <p:nvPicPr>
          <p:cNvPr id="9" name="Picture 8" descr="Screen Shot 2014-06-19 at 6.27.10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5427" y="1513219"/>
            <a:ext cx="6403293" cy="4220157"/>
          </a:xfrm>
          <a:prstGeom prst="rect">
            <a:avLst/>
          </a:prstGeom>
          <a:ln>
            <a:solidFill>
              <a:srgbClr val="000000"/>
            </a:solidFill>
          </a:ln>
        </p:spPr>
      </p:pic>
      <p:sp>
        <p:nvSpPr>
          <p:cNvPr id="8" name="TextBox 7"/>
          <p:cNvSpPr txBox="1"/>
          <p:nvPr/>
        </p:nvSpPr>
        <p:spPr>
          <a:xfrm>
            <a:off x="5407763" y="5239424"/>
            <a:ext cx="1300957" cy="369332"/>
          </a:xfrm>
          <a:prstGeom prst="rect">
            <a:avLst/>
          </a:prstGeom>
          <a:noFill/>
        </p:spPr>
        <p:txBody>
          <a:bodyPr wrap="none" rtlCol="0">
            <a:spAutoFit/>
          </a:bodyPr>
          <a:lstStyle/>
          <a:p>
            <a:r>
              <a:rPr lang="en-US" dirty="0" smtClean="0"/>
              <a:t>Craig Allen</a:t>
            </a:r>
            <a:endParaRPr lang="en-US" dirty="0"/>
          </a:p>
        </p:txBody>
      </p:sp>
      <p:pic>
        <p:nvPicPr>
          <p:cNvPr id="4" name="Picture 3" descr="fire on the mountain17_7.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08806" y="1285628"/>
            <a:ext cx="6797914" cy="4534822"/>
          </a:xfrm>
          <a:prstGeom prst="rect">
            <a:avLst/>
          </a:prstGeom>
          <a:ln>
            <a:solidFill>
              <a:srgbClr val="979797"/>
            </a:solidFill>
          </a:ln>
        </p:spPr>
      </p:pic>
      <p:sp>
        <p:nvSpPr>
          <p:cNvPr id="11" name="Title 1"/>
          <p:cNvSpPr>
            <a:spLocks noGrp="1"/>
          </p:cNvSpPr>
          <p:nvPr>
            <p:ph type="title"/>
          </p:nvPr>
        </p:nvSpPr>
        <p:spPr>
          <a:xfrm>
            <a:off x="457200" y="356990"/>
            <a:ext cx="8229600" cy="990600"/>
          </a:xfrm>
        </p:spPr>
        <p:txBody>
          <a:bodyPr>
            <a:normAutofit/>
          </a:bodyPr>
          <a:lstStyle/>
          <a:p>
            <a:r>
              <a:rPr lang="en-US" dirty="0" smtClean="0"/>
              <a:t>The environment is changing…</a:t>
            </a:r>
            <a:endParaRPr lang="en-US" dirty="0"/>
          </a:p>
        </p:txBody>
      </p:sp>
      <p:sp>
        <p:nvSpPr>
          <p:cNvPr id="10" name="TextBox 9"/>
          <p:cNvSpPr txBox="1"/>
          <p:nvPr/>
        </p:nvSpPr>
        <p:spPr>
          <a:xfrm>
            <a:off x="457200" y="0"/>
            <a:ext cx="8229600" cy="369332"/>
          </a:xfrm>
          <a:prstGeom prst="rect">
            <a:avLst/>
          </a:prstGeom>
          <a:noFill/>
        </p:spPr>
        <p:txBody>
          <a:bodyPr wrap="square" rtlCol="0">
            <a:spAutoFit/>
          </a:bodyPr>
          <a:lstStyle/>
          <a:p>
            <a:pPr algn="ctr"/>
            <a:r>
              <a:rPr lang="en-US" b="1" dirty="0" smtClean="0"/>
              <a:t>Intro</a:t>
            </a:r>
            <a:r>
              <a:rPr lang="en-US" dirty="0" smtClean="0">
                <a:solidFill>
                  <a:schemeClr val="bg2">
                    <a:lumMod val="90000"/>
                  </a:schemeClr>
                </a:solidFill>
              </a:rPr>
              <a:t>	</a:t>
            </a:r>
            <a:r>
              <a:rPr lang="en-US" b="1" dirty="0" smtClean="0"/>
              <a:t>     </a:t>
            </a:r>
            <a:r>
              <a:rPr lang="en-US" dirty="0" smtClean="0">
                <a:solidFill>
                  <a:schemeClr val="bg1">
                    <a:lumMod val="85000"/>
                  </a:schemeClr>
                </a:solidFill>
              </a:rPr>
              <a:t>IPMs   	   Proteas 	     Invasion  	    Future</a:t>
            </a:r>
            <a:endParaRPr lang="en-US" dirty="0">
              <a:solidFill>
                <a:schemeClr val="bg1">
                  <a:lumMod val="85000"/>
                </a:schemeClr>
              </a:solidFill>
            </a:endParaRPr>
          </a:p>
        </p:txBody>
      </p:sp>
      <p:sp>
        <p:nvSpPr>
          <p:cNvPr id="13" name="TextBox 12"/>
          <p:cNvSpPr txBox="1"/>
          <p:nvPr/>
        </p:nvSpPr>
        <p:spPr>
          <a:xfrm>
            <a:off x="305427" y="6242919"/>
            <a:ext cx="1929096" cy="369332"/>
          </a:xfrm>
          <a:prstGeom prst="rect">
            <a:avLst/>
          </a:prstGeom>
          <a:solidFill>
            <a:schemeClr val="bg1">
              <a:lumMod val="85000"/>
            </a:schemeClr>
          </a:solidFill>
          <a:ln>
            <a:solidFill>
              <a:srgbClr val="000000"/>
            </a:solidFill>
          </a:ln>
        </p:spPr>
        <p:txBody>
          <a:bodyPr wrap="none" rtlCol="0">
            <a:spAutoFit/>
          </a:bodyPr>
          <a:lstStyle/>
          <a:p>
            <a:r>
              <a:rPr lang="en-US" b="1" dirty="0" smtClean="0"/>
              <a:t>Climate Change</a:t>
            </a:r>
            <a:endParaRPr lang="en-US" b="1" dirty="0"/>
          </a:p>
        </p:txBody>
      </p:sp>
      <p:sp>
        <p:nvSpPr>
          <p:cNvPr id="14" name="TextBox 13"/>
          <p:cNvSpPr txBox="1"/>
          <p:nvPr/>
        </p:nvSpPr>
        <p:spPr>
          <a:xfrm>
            <a:off x="3209405" y="6243167"/>
            <a:ext cx="1518715" cy="369332"/>
          </a:xfrm>
          <a:prstGeom prst="rect">
            <a:avLst/>
          </a:prstGeom>
          <a:solidFill>
            <a:schemeClr val="bg1">
              <a:lumMod val="85000"/>
            </a:schemeClr>
          </a:solidFill>
          <a:ln>
            <a:solidFill>
              <a:srgbClr val="000000"/>
            </a:solidFill>
          </a:ln>
        </p:spPr>
        <p:txBody>
          <a:bodyPr wrap="none" rtlCol="0">
            <a:spAutoFit/>
          </a:bodyPr>
          <a:lstStyle/>
          <a:p>
            <a:r>
              <a:rPr lang="en-US" b="1" dirty="0" smtClean="0"/>
              <a:t>Disturbance</a:t>
            </a:r>
            <a:endParaRPr lang="en-US" b="1" dirty="0"/>
          </a:p>
        </p:txBody>
      </p:sp>
    </p:spTree>
    <p:extLst>
      <p:ext uri="{BB962C8B-B14F-4D97-AF65-F5344CB8AC3E}">
        <p14:creationId xmlns:p14="http://schemas.microsoft.com/office/powerpoint/2010/main" val="34689713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21708"/>
            <a:ext cx="8229600" cy="990600"/>
          </a:xfrm>
        </p:spPr>
        <p:txBody>
          <a:bodyPr/>
          <a:lstStyle/>
          <a:p>
            <a:r>
              <a:rPr lang="en-US" dirty="0" smtClean="0"/>
              <a:t>Vital rate models</a:t>
            </a:r>
            <a:endParaRPr lang="en-US" dirty="0"/>
          </a:p>
        </p:txBody>
      </p:sp>
      <p:sp>
        <p:nvSpPr>
          <p:cNvPr id="3" name="Content Placeholder 2"/>
          <p:cNvSpPr>
            <a:spLocks noGrp="1"/>
          </p:cNvSpPr>
          <p:nvPr>
            <p:ph idx="1"/>
          </p:nvPr>
        </p:nvSpPr>
        <p:spPr>
          <a:xfrm>
            <a:off x="1109880" y="1129037"/>
            <a:ext cx="8229600" cy="5065707"/>
          </a:xfrm>
        </p:spPr>
        <p:txBody>
          <a:bodyPr>
            <a:noAutofit/>
          </a:bodyPr>
          <a:lstStyle/>
          <a:p>
            <a:pPr marL="0" indent="0">
              <a:buNone/>
            </a:pPr>
            <a:r>
              <a:rPr lang="en-US" sz="2200" b="1" dirty="0" smtClean="0"/>
              <a:t>Growth</a:t>
            </a:r>
          </a:p>
          <a:p>
            <a:pPr marL="0" indent="0">
              <a:buNone/>
            </a:pPr>
            <a:r>
              <a:rPr lang="en-US" sz="2200" dirty="0" smtClean="0"/>
              <a:t>Average growth/year  	~ 	Environment	</a:t>
            </a:r>
          </a:p>
          <a:p>
            <a:pPr marL="0" indent="0">
              <a:buNone/>
            </a:pPr>
            <a:endParaRPr lang="en-US" sz="2200" baseline="30000" dirty="0" smtClean="0"/>
          </a:p>
          <a:p>
            <a:pPr marL="0" indent="0">
              <a:buNone/>
            </a:pPr>
            <a:r>
              <a:rPr lang="en-US" sz="2200" b="1" dirty="0" smtClean="0"/>
              <a:t>Survival</a:t>
            </a:r>
          </a:p>
          <a:p>
            <a:pPr marL="0" indent="0">
              <a:buNone/>
            </a:pPr>
            <a:r>
              <a:rPr lang="en-US" sz="2200" dirty="0" smtClean="0"/>
              <a:t>% Survival 		~	Size + Environment</a:t>
            </a:r>
          </a:p>
          <a:p>
            <a:pPr marL="0" indent="0">
              <a:buNone/>
            </a:pPr>
            <a:endParaRPr lang="en-US" sz="2200" dirty="0" smtClean="0"/>
          </a:p>
          <a:p>
            <a:pPr marL="0" indent="0">
              <a:buNone/>
            </a:pPr>
            <a:r>
              <a:rPr lang="en-US" sz="2200" b="1" dirty="0" smtClean="0"/>
              <a:t>Fecundity</a:t>
            </a:r>
            <a:endParaRPr lang="en-US" sz="2200" b="1" dirty="0"/>
          </a:p>
          <a:p>
            <a:pPr marL="0" indent="0">
              <a:buNone/>
            </a:pPr>
            <a:r>
              <a:rPr lang="en-US" sz="2200" dirty="0" smtClean="0"/>
              <a:t>Flowering Probability	~	Size </a:t>
            </a:r>
            <a:r>
              <a:rPr lang="en-US" sz="2200" dirty="0"/>
              <a:t>+ </a:t>
            </a:r>
            <a:r>
              <a:rPr lang="en-US" sz="2200" dirty="0" smtClean="0"/>
              <a:t>Environment</a:t>
            </a:r>
          </a:p>
          <a:p>
            <a:pPr marL="0" indent="0">
              <a:buNone/>
            </a:pPr>
            <a:r>
              <a:rPr lang="en-US" sz="2200" dirty="0" smtClean="0"/>
              <a:t># Flowers/Individual 	~	Size + Environment</a:t>
            </a:r>
          </a:p>
          <a:p>
            <a:pPr marL="0" indent="0">
              <a:buNone/>
            </a:pPr>
            <a:r>
              <a:rPr lang="en-US" sz="2200" dirty="0" smtClean="0"/>
              <a:t>Seeds</a:t>
            </a:r>
            <a:r>
              <a:rPr lang="en-US" sz="2200" dirty="0"/>
              <a:t>/Flower </a:t>
            </a:r>
            <a:r>
              <a:rPr lang="en-US" sz="2200" dirty="0" smtClean="0"/>
              <a:t>		=</a:t>
            </a:r>
            <a:r>
              <a:rPr lang="en-US" sz="2200" dirty="0"/>
              <a:t>	</a:t>
            </a:r>
            <a:r>
              <a:rPr lang="en-US" sz="2200" dirty="0" smtClean="0"/>
              <a:t>74</a:t>
            </a:r>
            <a:endParaRPr lang="en-US" sz="2200" b="1" dirty="0"/>
          </a:p>
          <a:p>
            <a:pPr marL="0" indent="0">
              <a:buNone/>
            </a:pPr>
            <a:r>
              <a:rPr lang="en-US" sz="2200" dirty="0"/>
              <a:t>Germination </a:t>
            </a:r>
            <a:r>
              <a:rPr lang="en-US" sz="2200" dirty="0" smtClean="0"/>
              <a:t>		= </a:t>
            </a:r>
            <a:r>
              <a:rPr lang="en-US" sz="2200" dirty="0"/>
              <a:t>	</a:t>
            </a:r>
            <a:r>
              <a:rPr lang="en-US" sz="2200" dirty="0" smtClean="0"/>
              <a:t>1.1%</a:t>
            </a:r>
          </a:p>
          <a:p>
            <a:pPr marL="0" indent="0">
              <a:buNone/>
            </a:pPr>
            <a:endParaRPr lang="en-US" sz="2200" b="1" dirty="0"/>
          </a:p>
          <a:p>
            <a:pPr marL="0" indent="0">
              <a:buNone/>
            </a:pPr>
            <a:r>
              <a:rPr lang="en-US" sz="2200" b="1" dirty="0"/>
              <a:t>Offspring size</a:t>
            </a:r>
            <a:endParaRPr lang="en-US" sz="2200" dirty="0"/>
          </a:p>
          <a:p>
            <a:pPr marL="0" indent="0">
              <a:buNone/>
            </a:pPr>
            <a:r>
              <a:rPr lang="en-US" sz="2200" dirty="0" smtClean="0"/>
              <a:t>Size			~</a:t>
            </a:r>
            <a:r>
              <a:rPr lang="en-US" sz="2200" dirty="0"/>
              <a:t>	Environment</a:t>
            </a:r>
          </a:p>
          <a:p>
            <a:pPr marL="0" indent="0">
              <a:buNone/>
            </a:pPr>
            <a:endParaRPr lang="en-US" sz="2200" dirty="0"/>
          </a:p>
        </p:txBody>
      </p:sp>
      <p:sp>
        <p:nvSpPr>
          <p:cNvPr id="4" name="TextBox 3"/>
          <p:cNvSpPr txBox="1"/>
          <p:nvPr/>
        </p:nvSpPr>
        <p:spPr>
          <a:xfrm>
            <a:off x="457200" y="0"/>
            <a:ext cx="8229600" cy="369332"/>
          </a:xfrm>
          <a:prstGeom prst="rect">
            <a:avLst/>
          </a:prstGeom>
          <a:noFill/>
        </p:spPr>
        <p:txBody>
          <a:bodyPr wrap="square" rtlCol="0">
            <a:spAutoFit/>
          </a:bodyPr>
          <a:lstStyle/>
          <a:p>
            <a:pPr algn="ctr"/>
            <a:r>
              <a:rPr lang="en-US" dirty="0" smtClean="0">
                <a:solidFill>
                  <a:schemeClr val="bg2">
                    <a:lumMod val="90000"/>
                  </a:schemeClr>
                </a:solidFill>
              </a:rPr>
              <a:t>Intro	</a:t>
            </a:r>
            <a:r>
              <a:rPr lang="en-US" b="1" dirty="0" smtClean="0"/>
              <a:t>     </a:t>
            </a:r>
            <a:r>
              <a:rPr lang="en-US" dirty="0" smtClean="0">
                <a:solidFill>
                  <a:schemeClr val="bg1">
                    <a:lumMod val="85000"/>
                  </a:schemeClr>
                </a:solidFill>
              </a:rPr>
              <a:t>IPMs   	   </a:t>
            </a:r>
            <a:r>
              <a:rPr lang="en-US" b="1" dirty="0" smtClean="0"/>
              <a:t>Proteas </a:t>
            </a:r>
            <a:r>
              <a:rPr lang="en-US" dirty="0" smtClean="0">
                <a:solidFill>
                  <a:schemeClr val="bg1">
                    <a:lumMod val="85000"/>
                  </a:schemeClr>
                </a:solidFill>
              </a:rPr>
              <a:t>	     Invasion  	    Future</a:t>
            </a:r>
            <a:endParaRPr lang="en-US" dirty="0">
              <a:solidFill>
                <a:schemeClr val="bg1">
                  <a:lumMod val="85000"/>
                </a:schemeClr>
              </a:solidFill>
            </a:endParaRPr>
          </a:p>
        </p:txBody>
      </p:sp>
    </p:spTree>
    <p:extLst>
      <p:ext uri="{BB962C8B-B14F-4D97-AF65-F5344CB8AC3E}">
        <p14:creationId xmlns:p14="http://schemas.microsoft.com/office/powerpoint/2010/main" val="2011912481"/>
      </p:ext>
    </p:extLst>
  </p:cSld>
  <p:clrMapOvr>
    <a:masterClrMapping/>
  </p:clrMapOvr>
  <mc:AlternateContent xmlns:mc="http://schemas.openxmlformats.org/markup-compatibility/2006">
    <mc:Choice xmlns:p14="http://schemas.microsoft.com/office/powerpoint/2010/main" Requires="p14">
      <p:transition spd="slow" p14:dur="2000" advTm="34138"/>
    </mc:Choice>
    <mc:Fallback>
      <p:transition spd="slow" advTm="34138"/>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Vital Rate Models</a:t>
            </a:r>
            <a:endParaRPr lang="en-US" dirty="0"/>
          </a:p>
        </p:txBody>
      </p:sp>
      <p:pic>
        <p:nvPicPr>
          <p:cNvPr id="3" name="Picture 2" descr="Screen Shot 2014-02-26 at 7.51.10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1962" y="1272412"/>
            <a:ext cx="5620835" cy="5471231"/>
          </a:xfrm>
          <a:prstGeom prst="rect">
            <a:avLst/>
          </a:prstGeom>
        </p:spPr>
      </p:pic>
      <p:sp>
        <p:nvSpPr>
          <p:cNvPr id="4" name="TextBox 3"/>
          <p:cNvSpPr txBox="1"/>
          <p:nvPr/>
        </p:nvSpPr>
        <p:spPr>
          <a:xfrm>
            <a:off x="457200" y="0"/>
            <a:ext cx="8229600" cy="369332"/>
          </a:xfrm>
          <a:prstGeom prst="rect">
            <a:avLst/>
          </a:prstGeom>
          <a:noFill/>
        </p:spPr>
        <p:txBody>
          <a:bodyPr wrap="square" rtlCol="0">
            <a:spAutoFit/>
          </a:bodyPr>
          <a:lstStyle/>
          <a:p>
            <a:pPr algn="ctr"/>
            <a:r>
              <a:rPr lang="en-US" dirty="0" smtClean="0">
                <a:solidFill>
                  <a:schemeClr val="bg2">
                    <a:lumMod val="90000"/>
                  </a:schemeClr>
                </a:solidFill>
              </a:rPr>
              <a:t>Intro	</a:t>
            </a:r>
            <a:r>
              <a:rPr lang="en-US" b="1" dirty="0" smtClean="0"/>
              <a:t>     </a:t>
            </a:r>
            <a:r>
              <a:rPr lang="en-US" dirty="0" smtClean="0">
                <a:solidFill>
                  <a:schemeClr val="bg1">
                    <a:lumMod val="85000"/>
                  </a:schemeClr>
                </a:solidFill>
              </a:rPr>
              <a:t>IPMs   	   </a:t>
            </a:r>
            <a:r>
              <a:rPr lang="en-US" b="1" dirty="0" smtClean="0"/>
              <a:t>Proteas </a:t>
            </a:r>
            <a:r>
              <a:rPr lang="en-US" dirty="0" smtClean="0">
                <a:solidFill>
                  <a:schemeClr val="bg1">
                    <a:lumMod val="85000"/>
                  </a:schemeClr>
                </a:solidFill>
              </a:rPr>
              <a:t>	     Invasion  	    Future</a:t>
            </a:r>
            <a:endParaRPr lang="en-US" dirty="0">
              <a:solidFill>
                <a:schemeClr val="bg1">
                  <a:lumMod val="85000"/>
                </a:schemeClr>
              </a:solidFill>
            </a:endParaRPr>
          </a:p>
        </p:txBody>
      </p:sp>
    </p:spTree>
    <p:extLst>
      <p:ext uri="{BB962C8B-B14F-4D97-AF65-F5344CB8AC3E}">
        <p14:creationId xmlns:p14="http://schemas.microsoft.com/office/powerpoint/2010/main" val="2475517080"/>
      </p:ext>
    </p:extLst>
  </p:cSld>
  <p:clrMapOvr>
    <a:masterClrMapping/>
  </p:clrMapOvr>
  <mc:AlternateContent xmlns:mc="http://schemas.openxmlformats.org/markup-compatibility/2006">
    <mc:Choice xmlns:p14="http://schemas.microsoft.com/office/powerpoint/2010/main" Requires="p14">
      <p:transition spd="slow" p14:dur="2000" advTm="52477"/>
    </mc:Choice>
    <mc:Fallback>
      <p:transition spd="slow" advTm="52477"/>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4790"/>
            <a:ext cx="8229600" cy="990600"/>
          </a:xfrm>
        </p:spPr>
        <p:txBody>
          <a:bodyPr/>
          <a:lstStyle/>
          <a:p>
            <a:r>
              <a:rPr lang="en-US" dirty="0" smtClean="0"/>
              <a:t>Vital Rate Models</a:t>
            </a:r>
            <a:endParaRPr lang="en-US" dirty="0"/>
          </a:p>
        </p:txBody>
      </p:sp>
      <p:pic>
        <p:nvPicPr>
          <p:cNvPr id="6" name="Picture 5" descr="Screen Shot 2014-06-29 at 10.23.35 AM.png"/>
          <p:cNvPicPr>
            <a:picLocks noChangeAspect="1"/>
          </p:cNvPicPr>
          <p:nvPr/>
        </p:nvPicPr>
        <p:blipFill rotWithShape="1">
          <a:blip r:embed="rId3">
            <a:extLst>
              <a:ext uri="{28A0092B-C50C-407E-A947-70E740481C1C}">
                <a14:useLocalDpi xmlns:a14="http://schemas.microsoft.com/office/drawing/2010/main" val="0"/>
              </a:ext>
            </a:extLst>
          </a:blip>
          <a:srcRect t="12998" b="8777"/>
          <a:stretch/>
        </p:blipFill>
        <p:spPr>
          <a:xfrm>
            <a:off x="1378187" y="1524001"/>
            <a:ext cx="6241813" cy="3014412"/>
          </a:xfrm>
          <a:prstGeom prst="rect">
            <a:avLst/>
          </a:prstGeom>
        </p:spPr>
      </p:pic>
      <p:pic>
        <p:nvPicPr>
          <p:cNvPr id="10" name="Picture 9" descr="fire_icon.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32305" y="4771498"/>
            <a:ext cx="1026884" cy="1402561"/>
          </a:xfrm>
          <a:prstGeom prst="rect">
            <a:avLst/>
          </a:prstGeom>
        </p:spPr>
      </p:pic>
      <p:sp>
        <p:nvSpPr>
          <p:cNvPr id="14" name="Right Arrow 13"/>
          <p:cNvSpPr/>
          <p:nvPr/>
        </p:nvSpPr>
        <p:spPr>
          <a:xfrm>
            <a:off x="1378187" y="6120019"/>
            <a:ext cx="6670892" cy="536510"/>
          </a:xfrm>
          <a:prstGeom prst="rightArrow">
            <a:avLst>
              <a:gd name="adj1" fmla="val 51568"/>
              <a:gd name="adj2" fmla="val 14717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 name="TextBox 14"/>
          <p:cNvSpPr txBox="1"/>
          <p:nvPr/>
        </p:nvSpPr>
        <p:spPr>
          <a:xfrm>
            <a:off x="4027034" y="6174059"/>
            <a:ext cx="620745" cy="369332"/>
          </a:xfrm>
          <a:prstGeom prst="rect">
            <a:avLst/>
          </a:prstGeom>
          <a:noFill/>
        </p:spPr>
        <p:txBody>
          <a:bodyPr wrap="none" rtlCol="0">
            <a:spAutoFit/>
          </a:bodyPr>
          <a:lstStyle/>
          <a:p>
            <a:r>
              <a:rPr lang="en-US" dirty="0" smtClean="0"/>
              <a:t>time</a:t>
            </a:r>
            <a:endParaRPr lang="en-US" dirty="0"/>
          </a:p>
        </p:txBody>
      </p:sp>
      <p:pic>
        <p:nvPicPr>
          <p:cNvPr id="16" name="Picture 15" descr="fire_icon.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95014" y="4700973"/>
            <a:ext cx="1026884" cy="1402561"/>
          </a:xfrm>
          <a:prstGeom prst="rect">
            <a:avLst/>
          </a:prstGeom>
        </p:spPr>
      </p:pic>
      <p:sp>
        <p:nvSpPr>
          <p:cNvPr id="17" name="TextBox 16"/>
          <p:cNvSpPr txBox="1"/>
          <p:nvPr/>
        </p:nvSpPr>
        <p:spPr>
          <a:xfrm>
            <a:off x="4490896" y="4362419"/>
            <a:ext cx="743212" cy="338554"/>
          </a:xfrm>
          <a:prstGeom prst="rect">
            <a:avLst/>
          </a:prstGeom>
          <a:noFill/>
        </p:spPr>
        <p:txBody>
          <a:bodyPr wrap="none" rtlCol="0">
            <a:spAutoFit/>
          </a:bodyPr>
          <a:lstStyle/>
          <a:p>
            <a:r>
              <a:rPr lang="en-US" sz="1600" dirty="0" smtClean="0"/>
              <a:t>size(t)</a:t>
            </a:r>
            <a:endParaRPr lang="en-US" sz="1600" dirty="0"/>
          </a:p>
        </p:txBody>
      </p:sp>
      <p:pic>
        <p:nvPicPr>
          <p:cNvPr id="18" name="Picture 17" descr="seedling icon.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21898" y="5336439"/>
            <a:ext cx="736635" cy="663928"/>
          </a:xfrm>
          <a:prstGeom prst="rect">
            <a:avLst/>
          </a:prstGeom>
        </p:spPr>
      </p:pic>
      <p:pic>
        <p:nvPicPr>
          <p:cNvPr id="19" name="Picture 18" descr="protea drawing.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59870" y="5039858"/>
            <a:ext cx="1237685" cy="960509"/>
          </a:xfrm>
          <a:prstGeom prst="rect">
            <a:avLst/>
          </a:prstGeom>
          <a:ln>
            <a:solidFill>
              <a:srgbClr val="7F7F7F"/>
            </a:solidFill>
          </a:ln>
        </p:spPr>
      </p:pic>
      <p:pic>
        <p:nvPicPr>
          <p:cNvPr id="20" name="Picture 19" descr="protea drawing.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29777" y="5301189"/>
            <a:ext cx="900941" cy="699178"/>
          </a:xfrm>
          <a:prstGeom prst="rect">
            <a:avLst/>
          </a:prstGeom>
          <a:ln>
            <a:solidFill>
              <a:srgbClr val="7F7F7F"/>
            </a:solidFill>
          </a:ln>
        </p:spPr>
      </p:pic>
      <p:pic>
        <p:nvPicPr>
          <p:cNvPr id="21" name="Picture 20" descr="protea drawing.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910460" y="5454239"/>
            <a:ext cx="703725" cy="546128"/>
          </a:xfrm>
          <a:prstGeom prst="rect">
            <a:avLst/>
          </a:prstGeom>
          <a:ln>
            <a:solidFill>
              <a:srgbClr val="7F7F7F"/>
            </a:solidFill>
          </a:ln>
        </p:spPr>
      </p:pic>
      <p:pic>
        <p:nvPicPr>
          <p:cNvPr id="22" name="Picture 21" descr="seedling icon.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904579" y="5392418"/>
            <a:ext cx="736635" cy="663928"/>
          </a:xfrm>
          <a:prstGeom prst="rect">
            <a:avLst/>
          </a:prstGeom>
        </p:spPr>
      </p:pic>
      <p:cxnSp>
        <p:nvCxnSpPr>
          <p:cNvPr id="24" name="Straight Connector 23"/>
          <p:cNvCxnSpPr/>
          <p:nvPr/>
        </p:nvCxnSpPr>
        <p:spPr>
          <a:xfrm>
            <a:off x="6095014" y="6103534"/>
            <a:ext cx="0" cy="651452"/>
          </a:xfrm>
          <a:prstGeom prst="line">
            <a:avLst/>
          </a:prstGeom>
          <a:ln>
            <a:solidFill>
              <a:srgbClr val="CA0000"/>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a:off x="7858533" y="6103534"/>
            <a:ext cx="0" cy="651452"/>
          </a:xfrm>
          <a:prstGeom prst="line">
            <a:avLst/>
          </a:prstGeom>
          <a:ln>
            <a:solidFill>
              <a:srgbClr val="CA0000"/>
            </a:solidFill>
          </a:ln>
        </p:spPr>
        <p:style>
          <a:lnRef idx="2">
            <a:schemeClr val="accent1"/>
          </a:lnRef>
          <a:fillRef idx="0">
            <a:schemeClr val="accent1"/>
          </a:fillRef>
          <a:effectRef idx="1">
            <a:schemeClr val="accent1"/>
          </a:effectRef>
          <a:fontRef idx="minor">
            <a:schemeClr val="tx1"/>
          </a:fontRef>
        </p:style>
      </p:cxnSp>
      <p:sp>
        <p:nvSpPr>
          <p:cNvPr id="26" name="TextBox 25"/>
          <p:cNvSpPr txBox="1"/>
          <p:nvPr/>
        </p:nvSpPr>
        <p:spPr>
          <a:xfrm>
            <a:off x="7465450" y="4931857"/>
            <a:ext cx="351366" cy="369332"/>
          </a:xfrm>
          <a:prstGeom prst="rect">
            <a:avLst/>
          </a:prstGeom>
          <a:noFill/>
          <a:ln>
            <a:solidFill>
              <a:srgbClr val="CA0000"/>
            </a:solidFill>
          </a:ln>
        </p:spPr>
        <p:txBody>
          <a:bodyPr wrap="none" rtlCol="0">
            <a:spAutoFit/>
          </a:bodyPr>
          <a:lstStyle/>
          <a:p>
            <a:r>
              <a:rPr lang="en-US" dirty="0" smtClean="0"/>
              <a:t>N</a:t>
            </a:r>
            <a:endParaRPr lang="en-US" dirty="0"/>
          </a:p>
        </p:txBody>
      </p:sp>
      <p:sp>
        <p:nvSpPr>
          <p:cNvPr id="27" name="TextBox 26"/>
          <p:cNvSpPr txBox="1"/>
          <p:nvPr/>
        </p:nvSpPr>
        <p:spPr>
          <a:xfrm>
            <a:off x="5656988" y="4619130"/>
            <a:ext cx="351366" cy="369332"/>
          </a:xfrm>
          <a:prstGeom prst="rect">
            <a:avLst/>
          </a:prstGeom>
          <a:noFill/>
          <a:ln>
            <a:solidFill>
              <a:srgbClr val="CA0000"/>
            </a:solidFill>
          </a:ln>
        </p:spPr>
        <p:txBody>
          <a:bodyPr wrap="none" rtlCol="0">
            <a:spAutoFit/>
          </a:bodyPr>
          <a:lstStyle/>
          <a:p>
            <a:r>
              <a:rPr lang="en-US" dirty="0" smtClean="0"/>
              <a:t>N</a:t>
            </a:r>
            <a:endParaRPr lang="en-US" dirty="0"/>
          </a:p>
        </p:txBody>
      </p:sp>
      <p:pic>
        <p:nvPicPr>
          <p:cNvPr id="28" name="Picture 27" descr="Screen Shot 2013-01-08 at 11.51.00 AM.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976770" y="496081"/>
            <a:ext cx="862317" cy="1206175"/>
          </a:xfrm>
          <a:prstGeom prst="rect">
            <a:avLst/>
          </a:prstGeom>
          <a:ln w="38100" cmpd="sng">
            <a:solidFill>
              <a:schemeClr val="tx1">
                <a:lumMod val="65000"/>
                <a:lumOff val="35000"/>
              </a:schemeClr>
            </a:solidFill>
          </a:ln>
        </p:spPr>
      </p:pic>
      <p:sp>
        <p:nvSpPr>
          <p:cNvPr id="23" name="TextBox 22"/>
          <p:cNvSpPr txBox="1"/>
          <p:nvPr/>
        </p:nvSpPr>
        <p:spPr>
          <a:xfrm>
            <a:off x="457200" y="0"/>
            <a:ext cx="8229600" cy="369332"/>
          </a:xfrm>
          <a:prstGeom prst="rect">
            <a:avLst/>
          </a:prstGeom>
          <a:noFill/>
        </p:spPr>
        <p:txBody>
          <a:bodyPr wrap="square" rtlCol="0">
            <a:spAutoFit/>
          </a:bodyPr>
          <a:lstStyle/>
          <a:p>
            <a:pPr algn="ctr"/>
            <a:r>
              <a:rPr lang="en-US" dirty="0" smtClean="0">
                <a:solidFill>
                  <a:schemeClr val="bg2">
                    <a:lumMod val="90000"/>
                  </a:schemeClr>
                </a:solidFill>
              </a:rPr>
              <a:t>Intro	</a:t>
            </a:r>
            <a:r>
              <a:rPr lang="en-US" b="1" dirty="0" smtClean="0"/>
              <a:t>     </a:t>
            </a:r>
            <a:r>
              <a:rPr lang="en-US" dirty="0" smtClean="0">
                <a:solidFill>
                  <a:schemeClr val="bg1">
                    <a:lumMod val="85000"/>
                  </a:schemeClr>
                </a:solidFill>
              </a:rPr>
              <a:t>IPMs   	   </a:t>
            </a:r>
            <a:r>
              <a:rPr lang="en-US" b="1" dirty="0" smtClean="0"/>
              <a:t>Proteas </a:t>
            </a:r>
            <a:r>
              <a:rPr lang="en-US" dirty="0" smtClean="0">
                <a:solidFill>
                  <a:schemeClr val="bg1">
                    <a:lumMod val="85000"/>
                  </a:schemeClr>
                </a:solidFill>
              </a:rPr>
              <a:t>	     Invasion  	    Future</a:t>
            </a:r>
            <a:endParaRPr lang="en-US" dirty="0">
              <a:solidFill>
                <a:schemeClr val="bg1">
                  <a:lumMod val="85000"/>
                </a:schemeClr>
              </a:solidFill>
            </a:endParaRPr>
          </a:p>
        </p:txBody>
      </p:sp>
    </p:spTree>
    <p:extLst>
      <p:ext uri="{BB962C8B-B14F-4D97-AF65-F5344CB8AC3E}">
        <p14:creationId xmlns:p14="http://schemas.microsoft.com/office/powerpoint/2010/main" val="3604337217"/>
      </p:ext>
    </p:extLst>
  </p:cSld>
  <p:clrMapOvr>
    <a:masterClrMapping/>
  </p:clrMapOvr>
  <mc:AlternateContent xmlns:mc="http://schemas.openxmlformats.org/markup-compatibility/2006">
    <mc:Choice xmlns:p14="http://schemas.microsoft.com/office/powerpoint/2010/main" Requires="p14">
      <p:transition spd="slow" p14:dur="2000" advTm="52477"/>
    </mc:Choice>
    <mc:Fallback>
      <p:transition spd="slow" advTm="5247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p:bldP spid="26" grpId="0" animBg="1"/>
      <p:bldP spid="27"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4-02-26 at 7.43.14 AM.png"/>
          <p:cNvPicPr>
            <a:picLocks noChangeAspect="1"/>
          </p:cNvPicPr>
          <p:nvPr/>
        </p:nvPicPr>
        <p:blipFill rotWithShape="1">
          <a:blip r:embed="rId3">
            <a:extLst>
              <a:ext uri="{28A0092B-C50C-407E-A947-70E740481C1C}">
                <a14:useLocalDpi xmlns:a14="http://schemas.microsoft.com/office/drawing/2010/main" val="0"/>
              </a:ext>
            </a:extLst>
          </a:blip>
          <a:srcRect b="35599"/>
          <a:stretch/>
        </p:blipFill>
        <p:spPr>
          <a:xfrm>
            <a:off x="-2444" y="1281649"/>
            <a:ext cx="9146444" cy="4726817"/>
          </a:xfrm>
          <a:prstGeom prst="rect">
            <a:avLst/>
          </a:prstGeom>
        </p:spPr>
      </p:pic>
      <p:sp>
        <p:nvSpPr>
          <p:cNvPr id="3" name="TextBox 2"/>
          <p:cNvSpPr txBox="1"/>
          <p:nvPr/>
        </p:nvSpPr>
        <p:spPr>
          <a:xfrm>
            <a:off x="457200" y="0"/>
            <a:ext cx="8229600" cy="369332"/>
          </a:xfrm>
          <a:prstGeom prst="rect">
            <a:avLst/>
          </a:prstGeom>
          <a:noFill/>
        </p:spPr>
        <p:txBody>
          <a:bodyPr wrap="square" rtlCol="0">
            <a:spAutoFit/>
          </a:bodyPr>
          <a:lstStyle/>
          <a:p>
            <a:pPr algn="ctr"/>
            <a:r>
              <a:rPr lang="en-US" dirty="0" smtClean="0">
                <a:solidFill>
                  <a:schemeClr val="bg2">
                    <a:lumMod val="90000"/>
                  </a:schemeClr>
                </a:solidFill>
              </a:rPr>
              <a:t>Intro	</a:t>
            </a:r>
            <a:r>
              <a:rPr lang="en-US" b="1" dirty="0" smtClean="0"/>
              <a:t>     </a:t>
            </a:r>
            <a:r>
              <a:rPr lang="en-US" dirty="0" smtClean="0">
                <a:solidFill>
                  <a:schemeClr val="bg1">
                    <a:lumMod val="85000"/>
                  </a:schemeClr>
                </a:solidFill>
              </a:rPr>
              <a:t>IPMs   	   </a:t>
            </a:r>
            <a:r>
              <a:rPr lang="en-US" b="1" dirty="0" smtClean="0"/>
              <a:t>Proteas </a:t>
            </a:r>
            <a:r>
              <a:rPr lang="en-US" dirty="0" smtClean="0">
                <a:solidFill>
                  <a:schemeClr val="bg1">
                    <a:lumMod val="85000"/>
                  </a:schemeClr>
                </a:solidFill>
              </a:rPr>
              <a:t>	     Invasion  	    Future</a:t>
            </a:r>
            <a:endParaRPr lang="en-US" dirty="0">
              <a:solidFill>
                <a:schemeClr val="bg1">
                  <a:lumMod val="85000"/>
                </a:schemeClr>
              </a:solidFill>
            </a:endParaRPr>
          </a:p>
        </p:txBody>
      </p:sp>
    </p:spTree>
    <p:extLst>
      <p:ext uri="{BB962C8B-B14F-4D97-AF65-F5344CB8AC3E}">
        <p14:creationId xmlns:p14="http://schemas.microsoft.com/office/powerpoint/2010/main" val="28507688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a:spLocks noGrp="1"/>
          </p:cNvSpPr>
          <p:nvPr>
            <p:ph type="title"/>
          </p:nvPr>
        </p:nvSpPr>
        <p:spPr>
          <a:xfrm>
            <a:off x="457200" y="248324"/>
            <a:ext cx="8229600" cy="990600"/>
          </a:xfrm>
        </p:spPr>
        <p:txBody>
          <a:bodyPr/>
          <a:lstStyle/>
          <a:p>
            <a:r>
              <a:rPr lang="en-US" dirty="0" smtClean="0"/>
              <a:t>Predictions</a:t>
            </a:r>
            <a:endParaRPr lang="en-US" dirty="0"/>
          </a:p>
        </p:txBody>
      </p:sp>
      <p:sp>
        <p:nvSpPr>
          <p:cNvPr id="4" name="TextBox 3"/>
          <p:cNvSpPr txBox="1"/>
          <p:nvPr/>
        </p:nvSpPr>
        <p:spPr>
          <a:xfrm>
            <a:off x="198504" y="1899324"/>
            <a:ext cx="517391" cy="282199"/>
          </a:xfrm>
          <a:prstGeom prst="rect">
            <a:avLst/>
          </a:prstGeom>
          <a:solidFill>
            <a:srgbClr val="FFFFFF"/>
          </a:solidFill>
        </p:spPr>
        <p:txBody>
          <a:bodyPr wrap="square" rtlCol="0">
            <a:spAutoFit/>
          </a:bodyPr>
          <a:lstStyle/>
          <a:p>
            <a:endParaRPr lang="en-US" dirty="0"/>
          </a:p>
        </p:txBody>
      </p:sp>
      <p:sp>
        <p:nvSpPr>
          <p:cNvPr id="5" name="TextBox 4"/>
          <p:cNvSpPr txBox="1"/>
          <p:nvPr/>
        </p:nvSpPr>
        <p:spPr>
          <a:xfrm>
            <a:off x="457200" y="0"/>
            <a:ext cx="8229600" cy="369332"/>
          </a:xfrm>
          <a:prstGeom prst="rect">
            <a:avLst/>
          </a:prstGeom>
          <a:noFill/>
        </p:spPr>
        <p:txBody>
          <a:bodyPr wrap="square" rtlCol="0">
            <a:spAutoFit/>
          </a:bodyPr>
          <a:lstStyle/>
          <a:p>
            <a:pPr algn="ctr"/>
            <a:r>
              <a:rPr lang="en-US" dirty="0" smtClean="0">
                <a:solidFill>
                  <a:schemeClr val="bg2">
                    <a:lumMod val="90000"/>
                  </a:schemeClr>
                </a:solidFill>
              </a:rPr>
              <a:t>Intro	</a:t>
            </a:r>
            <a:r>
              <a:rPr lang="en-US" b="1" dirty="0" smtClean="0"/>
              <a:t>     </a:t>
            </a:r>
            <a:r>
              <a:rPr lang="en-US" dirty="0" smtClean="0">
                <a:solidFill>
                  <a:schemeClr val="bg1">
                    <a:lumMod val="85000"/>
                  </a:schemeClr>
                </a:solidFill>
              </a:rPr>
              <a:t>IPMs   	   </a:t>
            </a:r>
            <a:r>
              <a:rPr lang="en-US" b="1" dirty="0" smtClean="0"/>
              <a:t>Proteas </a:t>
            </a:r>
            <a:r>
              <a:rPr lang="en-US" dirty="0" smtClean="0">
                <a:solidFill>
                  <a:schemeClr val="bg1">
                    <a:lumMod val="85000"/>
                  </a:schemeClr>
                </a:solidFill>
              </a:rPr>
              <a:t>	     Invasion  	    Future</a:t>
            </a:r>
            <a:endParaRPr lang="en-US" dirty="0">
              <a:solidFill>
                <a:schemeClr val="bg1">
                  <a:lumMod val="85000"/>
                </a:schemeClr>
              </a:solidFill>
            </a:endParaRPr>
          </a:p>
        </p:txBody>
      </p:sp>
      <p:pic>
        <p:nvPicPr>
          <p:cNvPr id="6" name="Picture 5" descr="Pretty_mean_lamba_preds.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1581" y="1550827"/>
            <a:ext cx="10091097" cy="5045549"/>
          </a:xfrm>
          <a:prstGeom prst="rect">
            <a:avLst/>
          </a:prstGeom>
        </p:spPr>
      </p:pic>
      <p:sp>
        <p:nvSpPr>
          <p:cNvPr id="7" name="TextBox 6"/>
          <p:cNvSpPr txBox="1"/>
          <p:nvPr/>
        </p:nvSpPr>
        <p:spPr>
          <a:xfrm>
            <a:off x="3057309" y="2181523"/>
            <a:ext cx="2545401" cy="923330"/>
          </a:xfrm>
          <a:prstGeom prst="rect">
            <a:avLst/>
          </a:prstGeom>
          <a:noFill/>
        </p:spPr>
        <p:txBody>
          <a:bodyPr wrap="none" rtlCol="0">
            <a:spAutoFit/>
          </a:bodyPr>
          <a:lstStyle/>
          <a:p>
            <a:pPr algn="ctr"/>
            <a:r>
              <a:rPr lang="en-US"/>
              <a:t>71% presences correct</a:t>
            </a:r>
          </a:p>
          <a:p>
            <a:pPr algn="ctr"/>
            <a:r>
              <a:rPr lang="en-US"/>
              <a:t>70% absences correct</a:t>
            </a:r>
          </a:p>
          <a:p>
            <a:pPr algn="ctr"/>
            <a:r>
              <a:rPr lang="en-US"/>
              <a:t>AUC=0.79</a:t>
            </a:r>
          </a:p>
        </p:txBody>
      </p:sp>
    </p:spTree>
    <p:extLst>
      <p:ext uri="{BB962C8B-B14F-4D97-AF65-F5344CB8AC3E}">
        <p14:creationId xmlns:p14="http://schemas.microsoft.com/office/powerpoint/2010/main" val="2475140632"/>
      </p:ext>
    </p:extLst>
  </p:cSld>
  <p:clrMapOvr>
    <a:masterClrMapping/>
  </p:clrMapOvr>
  <mc:AlternateContent xmlns:mc="http://schemas.openxmlformats.org/markup-compatibility/2006" xmlns:p14="http://schemas.microsoft.com/office/powerpoint/2010/main">
    <mc:Choice Requires="p14">
      <p:transition spd="slow" p14:dur="2000" advTm="25030"/>
    </mc:Choice>
    <mc:Fallback xmlns="">
      <p:transition xmlns:p14="http://schemas.microsoft.com/office/powerpoint/2010/main" spd="slow" advTm="25030"/>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a:xfrm>
            <a:off x="457200" y="248324"/>
            <a:ext cx="8229600" cy="990600"/>
          </a:xfrm>
        </p:spPr>
        <p:txBody>
          <a:bodyPr/>
          <a:lstStyle/>
          <a:p>
            <a:r>
              <a:rPr lang="en-US" dirty="0" smtClean="0"/>
              <a:t>Predictions</a:t>
            </a:r>
            <a:endParaRPr lang="en-US" dirty="0"/>
          </a:p>
        </p:txBody>
      </p:sp>
      <p:pic>
        <p:nvPicPr>
          <p:cNvPr id="2" name="Picture 1" descr="Screen Shot 2014-05-13 at 9.38.3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99010" y="1039479"/>
            <a:ext cx="4962247" cy="2952683"/>
          </a:xfrm>
          <a:prstGeom prst="rect">
            <a:avLst/>
          </a:prstGeom>
        </p:spPr>
      </p:pic>
      <p:sp>
        <p:nvSpPr>
          <p:cNvPr id="6" name="TextBox 5"/>
          <p:cNvSpPr txBox="1"/>
          <p:nvPr/>
        </p:nvSpPr>
        <p:spPr>
          <a:xfrm>
            <a:off x="198504" y="1899324"/>
            <a:ext cx="517391" cy="282199"/>
          </a:xfrm>
          <a:prstGeom prst="rect">
            <a:avLst/>
          </a:prstGeom>
          <a:solidFill>
            <a:srgbClr val="FFFFFF"/>
          </a:solidFill>
        </p:spPr>
        <p:txBody>
          <a:bodyPr wrap="square" rtlCol="0">
            <a:spAutoFit/>
          </a:bodyPr>
          <a:lstStyle/>
          <a:p>
            <a:endParaRPr lang="en-US" dirty="0"/>
          </a:p>
        </p:txBody>
      </p:sp>
      <p:sp>
        <p:nvSpPr>
          <p:cNvPr id="7" name="TextBox 6"/>
          <p:cNvSpPr txBox="1"/>
          <p:nvPr/>
        </p:nvSpPr>
        <p:spPr>
          <a:xfrm>
            <a:off x="1997613" y="1050796"/>
            <a:ext cx="517391" cy="282199"/>
          </a:xfrm>
          <a:prstGeom prst="rect">
            <a:avLst/>
          </a:prstGeom>
          <a:solidFill>
            <a:srgbClr val="FFFFFF"/>
          </a:solidFill>
        </p:spPr>
        <p:txBody>
          <a:bodyPr wrap="square" rtlCol="0">
            <a:spAutoFit/>
          </a:bodyPr>
          <a:lstStyle/>
          <a:p>
            <a:endParaRPr lang="en-US" dirty="0"/>
          </a:p>
        </p:txBody>
      </p:sp>
      <p:sp>
        <p:nvSpPr>
          <p:cNvPr id="8" name="TextBox 7"/>
          <p:cNvSpPr txBox="1"/>
          <p:nvPr/>
        </p:nvSpPr>
        <p:spPr>
          <a:xfrm>
            <a:off x="457200" y="0"/>
            <a:ext cx="8229600" cy="369332"/>
          </a:xfrm>
          <a:prstGeom prst="rect">
            <a:avLst/>
          </a:prstGeom>
          <a:noFill/>
        </p:spPr>
        <p:txBody>
          <a:bodyPr wrap="square" rtlCol="0">
            <a:spAutoFit/>
          </a:bodyPr>
          <a:lstStyle/>
          <a:p>
            <a:pPr algn="ctr"/>
            <a:r>
              <a:rPr lang="en-US" dirty="0" smtClean="0">
                <a:solidFill>
                  <a:schemeClr val="bg2">
                    <a:lumMod val="90000"/>
                  </a:schemeClr>
                </a:solidFill>
              </a:rPr>
              <a:t>Intro	</a:t>
            </a:r>
            <a:r>
              <a:rPr lang="en-US" b="1" dirty="0" smtClean="0"/>
              <a:t>     </a:t>
            </a:r>
            <a:r>
              <a:rPr lang="en-US" dirty="0" smtClean="0">
                <a:solidFill>
                  <a:schemeClr val="bg1">
                    <a:lumMod val="85000"/>
                  </a:schemeClr>
                </a:solidFill>
              </a:rPr>
              <a:t>IPMs   	   </a:t>
            </a:r>
            <a:r>
              <a:rPr lang="en-US" b="1" dirty="0" smtClean="0"/>
              <a:t>Proteas </a:t>
            </a:r>
            <a:r>
              <a:rPr lang="en-US" dirty="0" smtClean="0">
                <a:solidFill>
                  <a:schemeClr val="bg1">
                    <a:lumMod val="85000"/>
                  </a:schemeClr>
                </a:solidFill>
              </a:rPr>
              <a:t>	     Invasion  	    Future</a:t>
            </a:r>
            <a:endParaRPr lang="en-US" dirty="0">
              <a:solidFill>
                <a:schemeClr val="bg1">
                  <a:lumMod val="85000"/>
                </a:schemeClr>
              </a:solidFill>
            </a:endParaRPr>
          </a:p>
        </p:txBody>
      </p:sp>
      <p:pic>
        <p:nvPicPr>
          <p:cNvPr id="9" name="Picture 8" descr="Pretty_mean_lamba_preds.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1581" y="1550827"/>
            <a:ext cx="10091097" cy="5045549"/>
          </a:xfrm>
          <a:prstGeom prst="rect">
            <a:avLst/>
          </a:prstGeom>
        </p:spPr>
      </p:pic>
    </p:spTree>
    <p:extLst>
      <p:ext uri="{BB962C8B-B14F-4D97-AF65-F5344CB8AC3E}">
        <p14:creationId xmlns:p14="http://schemas.microsoft.com/office/powerpoint/2010/main" val="757291903"/>
      </p:ext>
    </p:extLst>
  </p:cSld>
  <p:clrMapOvr>
    <a:masterClrMapping/>
  </p:clrMapOvr>
  <mc:AlternateContent xmlns:mc="http://schemas.openxmlformats.org/markup-compatibility/2006" xmlns:p14="http://schemas.microsoft.com/office/powerpoint/2010/main">
    <mc:Choice Requires="p14">
      <p:transition spd="slow" p14:dur="2000" advTm="45564"/>
    </mc:Choice>
    <mc:Fallback xmlns="">
      <p:transition xmlns:p14="http://schemas.microsoft.com/office/powerpoint/2010/main" spd="slow" advTm="45564"/>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Pretty_mean_lamba_preds.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1581" y="1550827"/>
            <a:ext cx="10091097" cy="5045549"/>
          </a:xfrm>
          <a:prstGeom prst="rect">
            <a:avLst/>
          </a:prstGeom>
        </p:spPr>
      </p:pic>
      <p:sp>
        <p:nvSpPr>
          <p:cNvPr id="7" name="TextBox 6"/>
          <p:cNvSpPr txBox="1"/>
          <p:nvPr/>
        </p:nvSpPr>
        <p:spPr>
          <a:xfrm>
            <a:off x="4112953" y="4627676"/>
            <a:ext cx="1891974" cy="647898"/>
          </a:xfrm>
          <a:prstGeom prst="rect">
            <a:avLst/>
          </a:prstGeom>
          <a:noFill/>
          <a:ln w="76200" cmpd="sng">
            <a:solidFill>
              <a:srgbClr val="3366FF"/>
            </a:solidFill>
          </a:ln>
        </p:spPr>
        <p:txBody>
          <a:bodyPr wrap="square" rtlCol="0">
            <a:spAutoFit/>
          </a:bodyPr>
          <a:lstStyle/>
          <a:p>
            <a:endParaRPr lang="en-US" dirty="0"/>
          </a:p>
        </p:txBody>
      </p:sp>
      <p:sp>
        <p:nvSpPr>
          <p:cNvPr id="9" name="Title 1"/>
          <p:cNvSpPr txBox="1">
            <a:spLocks/>
          </p:cNvSpPr>
          <p:nvPr/>
        </p:nvSpPr>
        <p:spPr>
          <a:xfrm>
            <a:off x="457200" y="248324"/>
            <a:ext cx="8229600" cy="9906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US" smtClean="0"/>
              <a:t>Predictions</a:t>
            </a:r>
            <a:endParaRPr lang="en-US" dirty="0"/>
          </a:p>
        </p:txBody>
      </p:sp>
      <p:pic>
        <p:nvPicPr>
          <p:cNvPr id="2" name="Picture 1" descr="Screen Shot 2014-05-13 at 9.39.25 PM 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63734" y="980248"/>
            <a:ext cx="4758268" cy="2824352"/>
          </a:xfrm>
          <a:prstGeom prst="rect">
            <a:avLst/>
          </a:prstGeom>
        </p:spPr>
      </p:pic>
      <p:sp>
        <p:nvSpPr>
          <p:cNvPr id="3" name="Oval 2"/>
          <p:cNvSpPr/>
          <p:nvPr/>
        </p:nvSpPr>
        <p:spPr>
          <a:xfrm>
            <a:off x="815203" y="4962898"/>
            <a:ext cx="712730" cy="647898"/>
          </a:xfrm>
          <a:prstGeom prst="ellipse">
            <a:avLst/>
          </a:prstGeom>
          <a:noFill/>
          <a:ln w="76200" cmpd="sng">
            <a:solidFill>
              <a:srgbClr val="3366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2"/>
          <p:cNvSpPr txBox="1"/>
          <p:nvPr/>
        </p:nvSpPr>
        <p:spPr>
          <a:xfrm>
            <a:off x="1879559" y="980248"/>
            <a:ext cx="517391" cy="282199"/>
          </a:xfrm>
          <a:prstGeom prst="rect">
            <a:avLst/>
          </a:prstGeom>
          <a:solidFill>
            <a:srgbClr val="FFFFFF"/>
          </a:solidFill>
        </p:spPr>
        <p:txBody>
          <a:bodyPr wrap="square" rtlCol="0">
            <a:spAutoFit/>
          </a:bodyPr>
          <a:lstStyle/>
          <a:p>
            <a:endParaRPr lang="en-US" dirty="0"/>
          </a:p>
        </p:txBody>
      </p:sp>
      <p:sp>
        <p:nvSpPr>
          <p:cNvPr id="11" name="TextBox 10"/>
          <p:cNvSpPr txBox="1"/>
          <p:nvPr/>
        </p:nvSpPr>
        <p:spPr>
          <a:xfrm>
            <a:off x="457200" y="0"/>
            <a:ext cx="8229600" cy="369332"/>
          </a:xfrm>
          <a:prstGeom prst="rect">
            <a:avLst/>
          </a:prstGeom>
          <a:noFill/>
        </p:spPr>
        <p:txBody>
          <a:bodyPr wrap="square" rtlCol="0">
            <a:spAutoFit/>
          </a:bodyPr>
          <a:lstStyle/>
          <a:p>
            <a:pPr algn="ctr"/>
            <a:r>
              <a:rPr lang="en-US" dirty="0" smtClean="0">
                <a:solidFill>
                  <a:schemeClr val="bg2">
                    <a:lumMod val="90000"/>
                  </a:schemeClr>
                </a:solidFill>
              </a:rPr>
              <a:t>Intro	</a:t>
            </a:r>
            <a:r>
              <a:rPr lang="en-US" b="1" dirty="0" smtClean="0"/>
              <a:t>     </a:t>
            </a:r>
            <a:r>
              <a:rPr lang="en-US" dirty="0" smtClean="0">
                <a:solidFill>
                  <a:schemeClr val="bg1">
                    <a:lumMod val="85000"/>
                  </a:schemeClr>
                </a:solidFill>
              </a:rPr>
              <a:t>IPMs   	   </a:t>
            </a:r>
            <a:r>
              <a:rPr lang="en-US" b="1" dirty="0" smtClean="0"/>
              <a:t>Proteas </a:t>
            </a:r>
            <a:r>
              <a:rPr lang="en-US" dirty="0" smtClean="0">
                <a:solidFill>
                  <a:schemeClr val="bg1">
                    <a:lumMod val="85000"/>
                  </a:schemeClr>
                </a:solidFill>
              </a:rPr>
              <a:t>	     Invasion  	    Future</a:t>
            </a:r>
            <a:endParaRPr lang="en-US" dirty="0">
              <a:solidFill>
                <a:schemeClr val="bg1">
                  <a:lumMod val="85000"/>
                </a:schemeClr>
              </a:solidFill>
            </a:endParaRPr>
          </a:p>
        </p:txBody>
      </p:sp>
    </p:spTree>
    <p:extLst>
      <p:ext uri="{BB962C8B-B14F-4D97-AF65-F5344CB8AC3E}">
        <p14:creationId xmlns:p14="http://schemas.microsoft.com/office/powerpoint/2010/main" val="741478637"/>
      </p:ext>
    </p:extLst>
  </p:cSld>
  <p:clrMapOvr>
    <a:masterClrMapping/>
  </p:clrMapOvr>
  <mc:AlternateContent xmlns:mc="http://schemas.openxmlformats.org/markup-compatibility/2006" xmlns:p14="http://schemas.microsoft.com/office/powerpoint/2010/main">
    <mc:Choice Requires="p14">
      <p:transition spd="slow" p14:dur="2000" advTm="45564"/>
    </mc:Choice>
    <mc:Fallback xmlns="">
      <p:transition xmlns:p14="http://schemas.microsoft.com/office/powerpoint/2010/main" spd="slow" advTm="45564"/>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48324"/>
            <a:ext cx="8229600" cy="990600"/>
          </a:xfrm>
        </p:spPr>
        <p:txBody>
          <a:bodyPr/>
          <a:lstStyle/>
          <a:p>
            <a:r>
              <a:rPr lang="en-US" dirty="0" smtClean="0"/>
              <a:t>Predictions</a:t>
            </a:r>
            <a:endParaRPr lang="en-US" dirty="0"/>
          </a:p>
        </p:txBody>
      </p:sp>
      <p:pic>
        <p:nvPicPr>
          <p:cNvPr id="4" name="Picture 3" descr="Screen Shot 2014-05-13 at 9.40.4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62054" y="1086066"/>
            <a:ext cx="5218890" cy="2899981"/>
          </a:xfrm>
          <a:prstGeom prst="rect">
            <a:avLst/>
          </a:prstGeom>
        </p:spPr>
      </p:pic>
      <p:sp>
        <p:nvSpPr>
          <p:cNvPr id="5" name="TextBox 4"/>
          <p:cNvSpPr txBox="1"/>
          <p:nvPr/>
        </p:nvSpPr>
        <p:spPr>
          <a:xfrm>
            <a:off x="198504" y="1899324"/>
            <a:ext cx="517391" cy="282199"/>
          </a:xfrm>
          <a:prstGeom prst="rect">
            <a:avLst/>
          </a:prstGeom>
          <a:solidFill>
            <a:srgbClr val="FFFFFF"/>
          </a:solidFill>
        </p:spPr>
        <p:txBody>
          <a:bodyPr wrap="square" rtlCol="0">
            <a:spAutoFit/>
          </a:bodyPr>
          <a:lstStyle/>
          <a:p>
            <a:endParaRPr lang="en-US" dirty="0"/>
          </a:p>
        </p:txBody>
      </p:sp>
      <p:sp>
        <p:nvSpPr>
          <p:cNvPr id="10" name="TextBox 9"/>
          <p:cNvSpPr txBox="1"/>
          <p:nvPr/>
        </p:nvSpPr>
        <p:spPr>
          <a:xfrm>
            <a:off x="2455744" y="1097824"/>
            <a:ext cx="517391" cy="282199"/>
          </a:xfrm>
          <a:prstGeom prst="rect">
            <a:avLst/>
          </a:prstGeom>
          <a:solidFill>
            <a:srgbClr val="FFFFFF"/>
          </a:solidFill>
        </p:spPr>
        <p:txBody>
          <a:bodyPr wrap="square" rtlCol="0">
            <a:spAutoFit/>
          </a:bodyPr>
          <a:lstStyle/>
          <a:p>
            <a:endParaRPr lang="en-US" dirty="0"/>
          </a:p>
        </p:txBody>
      </p:sp>
      <p:sp>
        <p:nvSpPr>
          <p:cNvPr id="9" name="TextBox 8"/>
          <p:cNvSpPr txBox="1"/>
          <p:nvPr/>
        </p:nvSpPr>
        <p:spPr>
          <a:xfrm>
            <a:off x="457200" y="0"/>
            <a:ext cx="8229600" cy="369332"/>
          </a:xfrm>
          <a:prstGeom prst="rect">
            <a:avLst/>
          </a:prstGeom>
          <a:noFill/>
        </p:spPr>
        <p:txBody>
          <a:bodyPr wrap="square" rtlCol="0">
            <a:spAutoFit/>
          </a:bodyPr>
          <a:lstStyle/>
          <a:p>
            <a:pPr algn="ctr"/>
            <a:r>
              <a:rPr lang="en-US" dirty="0" smtClean="0">
                <a:solidFill>
                  <a:schemeClr val="bg2">
                    <a:lumMod val="90000"/>
                  </a:schemeClr>
                </a:solidFill>
              </a:rPr>
              <a:t>Intro	</a:t>
            </a:r>
            <a:r>
              <a:rPr lang="en-US" b="1" dirty="0" smtClean="0"/>
              <a:t>     </a:t>
            </a:r>
            <a:r>
              <a:rPr lang="en-US" dirty="0" smtClean="0">
                <a:solidFill>
                  <a:schemeClr val="bg1">
                    <a:lumMod val="85000"/>
                  </a:schemeClr>
                </a:solidFill>
              </a:rPr>
              <a:t>IPMs   	   </a:t>
            </a:r>
            <a:r>
              <a:rPr lang="en-US" b="1" dirty="0" smtClean="0"/>
              <a:t>Proteas </a:t>
            </a:r>
            <a:r>
              <a:rPr lang="en-US" dirty="0" smtClean="0">
                <a:solidFill>
                  <a:schemeClr val="bg1">
                    <a:lumMod val="85000"/>
                  </a:schemeClr>
                </a:solidFill>
              </a:rPr>
              <a:t>	     Invasion  	    Future</a:t>
            </a:r>
            <a:endParaRPr lang="en-US" dirty="0">
              <a:solidFill>
                <a:schemeClr val="bg1">
                  <a:lumMod val="85000"/>
                </a:schemeClr>
              </a:solidFill>
            </a:endParaRPr>
          </a:p>
        </p:txBody>
      </p:sp>
      <p:pic>
        <p:nvPicPr>
          <p:cNvPr id="12" name="Picture 11" descr="Pretty_mean_lamba_preds.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1581" y="1550827"/>
            <a:ext cx="10091097" cy="5045549"/>
          </a:xfrm>
          <a:prstGeom prst="rect">
            <a:avLst/>
          </a:prstGeom>
        </p:spPr>
      </p:pic>
      <p:sp>
        <p:nvSpPr>
          <p:cNvPr id="13" name="TextBox 12"/>
          <p:cNvSpPr txBox="1"/>
          <p:nvPr/>
        </p:nvSpPr>
        <p:spPr>
          <a:xfrm>
            <a:off x="4112953" y="4627676"/>
            <a:ext cx="1891974" cy="647898"/>
          </a:xfrm>
          <a:prstGeom prst="rect">
            <a:avLst/>
          </a:prstGeom>
          <a:noFill/>
          <a:ln w="76200" cmpd="sng">
            <a:solidFill>
              <a:srgbClr val="3366FF"/>
            </a:solidFill>
          </a:ln>
        </p:spPr>
        <p:txBody>
          <a:bodyPr wrap="square" rtlCol="0">
            <a:spAutoFit/>
          </a:bodyPr>
          <a:lstStyle/>
          <a:p>
            <a:endParaRPr lang="en-US" dirty="0"/>
          </a:p>
        </p:txBody>
      </p:sp>
      <p:sp>
        <p:nvSpPr>
          <p:cNvPr id="14" name="Oval 13"/>
          <p:cNvSpPr/>
          <p:nvPr/>
        </p:nvSpPr>
        <p:spPr>
          <a:xfrm>
            <a:off x="815203" y="4962898"/>
            <a:ext cx="712730" cy="647898"/>
          </a:xfrm>
          <a:prstGeom prst="ellipse">
            <a:avLst/>
          </a:prstGeom>
          <a:noFill/>
          <a:ln w="76200" cmpd="sng">
            <a:solidFill>
              <a:srgbClr val="3366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90562050"/>
      </p:ext>
    </p:extLst>
  </p:cSld>
  <p:clrMapOvr>
    <a:masterClrMapping/>
  </p:clrMapOvr>
  <mc:AlternateContent xmlns:mc="http://schemas.openxmlformats.org/markup-compatibility/2006" xmlns:p14="http://schemas.microsoft.com/office/powerpoint/2010/main">
    <mc:Choice Requires="p14">
      <p:transition spd="slow" p14:dur="2000" advTm="45564"/>
    </mc:Choice>
    <mc:Fallback xmlns="">
      <p:transition xmlns:p14="http://schemas.microsoft.com/office/powerpoint/2010/main" spd="slow" advTm="45564"/>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4-05-13 at 9.35.55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1823" y="2022419"/>
            <a:ext cx="8081200" cy="4004442"/>
          </a:xfrm>
          <a:prstGeom prst="rect">
            <a:avLst/>
          </a:prstGeom>
        </p:spPr>
      </p:pic>
      <p:sp>
        <p:nvSpPr>
          <p:cNvPr id="2" name="Title 1"/>
          <p:cNvSpPr>
            <a:spLocks noGrp="1"/>
          </p:cNvSpPr>
          <p:nvPr>
            <p:ph type="title"/>
          </p:nvPr>
        </p:nvSpPr>
        <p:spPr>
          <a:xfrm>
            <a:off x="300038" y="546976"/>
            <a:ext cx="8229600" cy="990600"/>
          </a:xfrm>
        </p:spPr>
        <p:txBody>
          <a:bodyPr/>
          <a:lstStyle/>
          <a:p>
            <a:r>
              <a:rPr lang="en-US" dirty="0" smtClean="0"/>
              <a:t>Predictions    </a:t>
            </a:r>
            <a:endParaRPr lang="en-US" dirty="0"/>
          </a:p>
        </p:txBody>
      </p:sp>
      <p:sp>
        <p:nvSpPr>
          <p:cNvPr id="6" name="TextBox 5"/>
          <p:cNvSpPr txBox="1"/>
          <p:nvPr/>
        </p:nvSpPr>
        <p:spPr>
          <a:xfrm>
            <a:off x="2649131" y="770533"/>
            <a:ext cx="517391" cy="282199"/>
          </a:xfrm>
          <a:prstGeom prst="rect">
            <a:avLst/>
          </a:prstGeom>
          <a:solidFill>
            <a:srgbClr val="FFFFFF"/>
          </a:solidFill>
        </p:spPr>
        <p:txBody>
          <a:bodyPr wrap="square" rtlCol="0">
            <a:spAutoFit/>
          </a:bodyPr>
          <a:lstStyle/>
          <a:p>
            <a:endParaRPr lang="en-US" dirty="0"/>
          </a:p>
        </p:txBody>
      </p:sp>
      <p:sp>
        <p:nvSpPr>
          <p:cNvPr id="7" name="TextBox 6"/>
          <p:cNvSpPr txBox="1"/>
          <p:nvPr/>
        </p:nvSpPr>
        <p:spPr>
          <a:xfrm>
            <a:off x="838264" y="2287541"/>
            <a:ext cx="517391" cy="282199"/>
          </a:xfrm>
          <a:prstGeom prst="rect">
            <a:avLst/>
          </a:prstGeom>
          <a:solidFill>
            <a:srgbClr val="FFFFFF"/>
          </a:solidFill>
        </p:spPr>
        <p:txBody>
          <a:bodyPr wrap="square" rtlCol="0">
            <a:spAutoFit/>
          </a:bodyPr>
          <a:lstStyle/>
          <a:p>
            <a:endParaRPr lang="en-US" dirty="0"/>
          </a:p>
        </p:txBody>
      </p:sp>
      <p:sp>
        <p:nvSpPr>
          <p:cNvPr id="8" name="TextBox 7"/>
          <p:cNvSpPr txBox="1"/>
          <p:nvPr/>
        </p:nvSpPr>
        <p:spPr>
          <a:xfrm>
            <a:off x="457200" y="0"/>
            <a:ext cx="8229600" cy="369332"/>
          </a:xfrm>
          <a:prstGeom prst="rect">
            <a:avLst/>
          </a:prstGeom>
          <a:noFill/>
        </p:spPr>
        <p:txBody>
          <a:bodyPr wrap="square" rtlCol="0">
            <a:spAutoFit/>
          </a:bodyPr>
          <a:lstStyle/>
          <a:p>
            <a:pPr algn="ctr"/>
            <a:r>
              <a:rPr lang="en-US" dirty="0" smtClean="0">
                <a:solidFill>
                  <a:schemeClr val="bg2">
                    <a:lumMod val="90000"/>
                  </a:schemeClr>
                </a:solidFill>
              </a:rPr>
              <a:t>Intro	</a:t>
            </a:r>
            <a:r>
              <a:rPr lang="en-US" b="1" dirty="0" smtClean="0"/>
              <a:t>     </a:t>
            </a:r>
            <a:r>
              <a:rPr lang="en-US" dirty="0" smtClean="0">
                <a:solidFill>
                  <a:schemeClr val="bg1">
                    <a:lumMod val="85000"/>
                  </a:schemeClr>
                </a:solidFill>
              </a:rPr>
              <a:t>IPMs   	   </a:t>
            </a:r>
            <a:r>
              <a:rPr lang="en-US" b="1" dirty="0" smtClean="0"/>
              <a:t>Proteas </a:t>
            </a:r>
            <a:r>
              <a:rPr lang="en-US" dirty="0" smtClean="0">
                <a:solidFill>
                  <a:schemeClr val="bg1">
                    <a:lumMod val="85000"/>
                  </a:schemeClr>
                </a:solidFill>
              </a:rPr>
              <a:t>	     Invasion  	    Future</a:t>
            </a:r>
            <a:endParaRPr lang="en-US" dirty="0">
              <a:solidFill>
                <a:schemeClr val="bg1">
                  <a:lumMod val="85000"/>
                </a:schemeClr>
              </a:solidFill>
            </a:endParaRPr>
          </a:p>
        </p:txBody>
      </p:sp>
    </p:spTree>
    <p:extLst>
      <p:ext uri="{BB962C8B-B14F-4D97-AF65-F5344CB8AC3E}">
        <p14:creationId xmlns:p14="http://schemas.microsoft.com/office/powerpoint/2010/main" val="409660673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Predictions</a:t>
            </a:r>
            <a:endParaRPr lang="en-US" dirty="0"/>
          </a:p>
        </p:txBody>
      </p:sp>
      <p:pic>
        <p:nvPicPr>
          <p:cNvPr id="5" name="Picture 4" descr="Screen Shot 2014-05-13 at 9.36.3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0619" y="1688068"/>
            <a:ext cx="7210087" cy="3491881"/>
          </a:xfrm>
          <a:prstGeom prst="rect">
            <a:avLst/>
          </a:prstGeom>
        </p:spPr>
      </p:pic>
      <p:sp>
        <p:nvSpPr>
          <p:cNvPr id="6" name="TextBox 5"/>
          <p:cNvSpPr txBox="1"/>
          <p:nvPr/>
        </p:nvSpPr>
        <p:spPr>
          <a:xfrm>
            <a:off x="457200" y="0"/>
            <a:ext cx="8229600" cy="369332"/>
          </a:xfrm>
          <a:prstGeom prst="rect">
            <a:avLst/>
          </a:prstGeom>
          <a:noFill/>
        </p:spPr>
        <p:txBody>
          <a:bodyPr wrap="square" rtlCol="0">
            <a:spAutoFit/>
          </a:bodyPr>
          <a:lstStyle/>
          <a:p>
            <a:pPr algn="ctr"/>
            <a:r>
              <a:rPr lang="en-US" dirty="0" smtClean="0">
                <a:solidFill>
                  <a:schemeClr val="bg2">
                    <a:lumMod val="90000"/>
                  </a:schemeClr>
                </a:solidFill>
              </a:rPr>
              <a:t>Intro	</a:t>
            </a:r>
            <a:r>
              <a:rPr lang="en-US" b="1" dirty="0" smtClean="0"/>
              <a:t>     </a:t>
            </a:r>
            <a:r>
              <a:rPr lang="en-US" dirty="0" smtClean="0">
                <a:solidFill>
                  <a:schemeClr val="bg1">
                    <a:lumMod val="85000"/>
                  </a:schemeClr>
                </a:solidFill>
              </a:rPr>
              <a:t>IPMs   	   </a:t>
            </a:r>
            <a:r>
              <a:rPr lang="en-US" b="1" dirty="0" smtClean="0"/>
              <a:t>Proteas </a:t>
            </a:r>
            <a:r>
              <a:rPr lang="en-US" dirty="0" smtClean="0">
                <a:solidFill>
                  <a:schemeClr val="bg1">
                    <a:lumMod val="85000"/>
                  </a:schemeClr>
                </a:solidFill>
              </a:rPr>
              <a:t>	     Invasion  	    Future</a:t>
            </a:r>
            <a:endParaRPr lang="en-US" dirty="0">
              <a:solidFill>
                <a:schemeClr val="bg1">
                  <a:lumMod val="85000"/>
                </a:schemeClr>
              </a:solidFill>
            </a:endParaRPr>
          </a:p>
        </p:txBody>
      </p:sp>
    </p:spTree>
    <p:extLst>
      <p:ext uri="{BB962C8B-B14F-4D97-AF65-F5344CB8AC3E}">
        <p14:creationId xmlns:p14="http://schemas.microsoft.com/office/powerpoint/2010/main" val="166509111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52117"/>
            <a:ext cx="8229600" cy="990600"/>
          </a:xfrm>
        </p:spPr>
        <p:txBody>
          <a:bodyPr>
            <a:normAutofit/>
          </a:bodyPr>
          <a:lstStyle/>
          <a:p>
            <a:r>
              <a:rPr lang="en-US" dirty="0" smtClean="0"/>
              <a:t>The environment is changing…</a:t>
            </a:r>
            <a:endParaRPr lang="en-US" dirty="0"/>
          </a:p>
        </p:txBody>
      </p:sp>
      <p:pic>
        <p:nvPicPr>
          <p:cNvPr id="7" name="Picture 6" descr="Screen Shot 2014-06-19 at 6.23.3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17938" y="3142875"/>
            <a:ext cx="6671929" cy="4808824"/>
          </a:xfrm>
          <a:prstGeom prst="rect">
            <a:avLst/>
          </a:prstGeom>
        </p:spPr>
      </p:pic>
      <p:pic>
        <p:nvPicPr>
          <p:cNvPr id="9" name="Picture 8" descr="Screen Shot 2014-06-19 at 6.27.10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5427" y="1513219"/>
            <a:ext cx="6403293" cy="4220157"/>
          </a:xfrm>
          <a:prstGeom prst="rect">
            <a:avLst/>
          </a:prstGeom>
          <a:ln>
            <a:solidFill>
              <a:srgbClr val="000000"/>
            </a:solidFill>
          </a:ln>
        </p:spPr>
      </p:pic>
      <p:sp>
        <p:nvSpPr>
          <p:cNvPr id="8" name="TextBox 7"/>
          <p:cNvSpPr txBox="1"/>
          <p:nvPr/>
        </p:nvSpPr>
        <p:spPr>
          <a:xfrm>
            <a:off x="5407763" y="4910200"/>
            <a:ext cx="1300957" cy="369332"/>
          </a:xfrm>
          <a:prstGeom prst="rect">
            <a:avLst/>
          </a:prstGeom>
          <a:noFill/>
        </p:spPr>
        <p:txBody>
          <a:bodyPr wrap="none" rtlCol="0">
            <a:spAutoFit/>
          </a:bodyPr>
          <a:lstStyle/>
          <a:p>
            <a:r>
              <a:rPr lang="en-US" dirty="0" smtClean="0"/>
              <a:t>Craig Allen</a:t>
            </a:r>
            <a:endParaRPr lang="en-US" dirty="0"/>
          </a:p>
        </p:txBody>
      </p:sp>
      <p:pic>
        <p:nvPicPr>
          <p:cNvPr id="10" name="Picture 9" descr="fire on the mountain17_7.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88886" y="1285628"/>
            <a:ext cx="6797914" cy="4534822"/>
          </a:xfrm>
          <a:prstGeom prst="rect">
            <a:avLst/>
          </a:prstGeom>
          <a:ln>
            <a:solidFill>
              <a:srgbClr val="979797"/>
            </a:solidFill>
          </a:ln>
        </p:spPr>
      </p:pic>
      <p:pic>
        <p:nvPicPr>
          <p:cNvPr id="5" name="Picture 4" descr="garlic_mustard_mat.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60610" y="1859952"/>
            <a:ext cx="5883073" cy="4419659"/>
          </a:xfrm>
          <a:prstGeom prst="rect">
            <a:avLst/>
          </a:prstGeom>
          <a:ln>
            <a:solidFill>
              <a:schemeClr val="tx1"/>
            </a:solidFill>
          </a:ln>
        </p:spPr>
      </p:pic>
      <p:sp>
        <p:nvSpPr>
          <p:cNvPr id="6" name="TextBox 5"/>
          <p:cNvSpPr txBox="1"/>
          <p:nvPr/>
        </p:nvSpPr>
        <p:spPr>
          <a:xfrm>
            <a:off x="5750207" y="5876129"/>
            <a:ext cx="1493130" cy="369332"/>
          </a:xfrm>
          <a:prstGeom prst="rect">
            <a:avLst/>
          </a:prstGeom>
          <a:noFill/>
        </p:spPr>
        <p:txBody>
          <a:bodyPr wrap="none" rtlCol="0">
            <a:spAutoFit/>
          </a:bodyPr>
          <a:lstStyle/>
          <a:p>
            <a:r>
              <a:rPr lang="en-US" dirty="0" smtClean="0">
                <a:solidFill>
                  <a:schemeClr val="bg1"/>
                </a:solidFill>
              </a:rPr>
              <a:t>Doug DeWitt</a:t>
            </a:r>
            <a:endParaRPr lang="en-US" dirty="0">
              <a:solidFill>
                <a:schemeClr val="bg1"/>
              </a:solidFill>
            </a:endParaRPr>
          </a:p>
        </p:txBody>
      </p:sp>
      <p:sp>
        <p:nvSpPr>
          <p:cNvPr id="11" name="TextBox 10"/>
          <p:cNvSpPr txBox="1"/>
          <p:nvPr/>
        </p:nvSpPr>
        <p:spPr>
          <a:xfrm>
            <a:off x="457200" y="0"/>
            <a:ext cx="8229600" cy="369332"/>
          </a:xfrm>
          <a:prstGeom prst="rect">
            <a:avLst/>
          </a:prstGeom>
          <a:noFill/>
        </p:spPr>
        <p:txBody>
          <a:bodyPr wrap="square" rtlCol="0">
            <a:spAutoFit/>
          </a:bodyPr>
          <a:lstStyle/>
          <a:p>
            <a:pPr algn="ctr"/>
            <a:r>
              <a:rPr lang="en-US" b="1" dirty="0" smtClean="0"/>
              <a:t>Intro</a:t>
            </a:r>
            <a:r>
              <a:rPr lang="en-US" dirty="0" smtClean="0">
                <a:solidFill>
                  <a:schemeClr val="bg2">
                    <a:lumMod val="90000"/>
                  </a:schemeClr>
                </a:solidFill>
              </a:rPr>
              <a:t>	</a:t>
            </a:r>
            <a:r>
              <a:rPr lang="en-US" b="1" dirty="0" smtClean="0"/>
              <a:t>     </a:t>
            </a:r>
            <a:r>
              <a:rPr lang="en-US" dirty="0" smtClean="0">
                <a:solidFill>
                  <a:schemeClr val="bg1">
                    <a:lumMod val="85000"/>
                  </a:schemeClr>
                </a:solidFill>
              </a:rPr>
              <a:t>IPMs   	   Proteas 	     Invasion  	    Future</a:t>
            </a:r>
            <a:endParaRPr lang="en-US" dirty="0">
              <a:solidFill>
                <a:schemeClr val="bg1">
                  <a:lumMod val="85000"/>
                </a:schemeClr>
              </a:solidFill>
            </a:endParaRPr>
          </a:p>
        </p:txBody>
      </p:sp>
      <p:sp>
        <p:nvSpPr>
          <p:cNvPr id="12" name="TextBox 11"/>
          <p:cNvSpPr txBox="1"/>
          <p:nvPr/>
        </p:nvSpPr>
        <p:spPr>
          <a:xfrm>
            <a:off x="305427" y="6242919"/>
            <a:ext cx="1929096" cy="369332"/>
          </a:xfrm>
          <a:prstGeom prst="rect">
            <a:avLst/>
          </a:prstGeom>
          <a:solidFill>
            <a:schemeClr val="bg1">
              <a:lumMod val="85000"/>
            </a:schemeClr>
          </a:solidFill>
          <a:ln>
            <a:solidFill>
              <a:srgbClr val="000000"/>
            </a:solidFill>
          </a:ln>
        </p:spPr>
        <p:txBody>
          <a:bodyPr wrap="none" rtlCol="0">
            <a:spAutoFit/>
          </a:bodyPr>
          <a:lstStyle/>
          <a:p>
            <a:r>
              <a:rPr lang="en-US" b="1" dirty="0" smtClean="0"/>
              <a:t>Climate Change</a:t>
            </a:r>
            <a:endParaRPr lang="en-US" b="1" dirty="0"/>
          </a:p>
        </p:txBody>
      </p:sp>
      <p:sp>
        <p:nvSpPr>
          <p:cNvPr id="13" name="TextBox 12"/>
          <p:cNvSpPr txBox="1"/>
          <p:nvPr/>
        </p:nvSpPr>
        <p:spPr>
          <a:xfrm>
            <a:off x="3209405" y="6243167"/>
            <a:ext cx="1518715" cy="369332"/>
          </a:xfrm>
          <a:prstGeom prst="rect">
            <a:avLst/>
          </a:prstGeom>
          <a:solidFill>
            <a:schemeClr val="bg1">
              <a:lumMod val="85000"/>
            </a:schemeClr>
          </a:solidFill>
          <a:ln>
            <a:solidFill>
              <a:srgbClr val="000000"/>
            </a:solidFill>
          </a:ln>
        </p:spPr>
        <p:txBody>
          <a:bodyPr wrap="none" rtlCol="0">
            <a:spAutoFit/>
          </a:bodyPr>
          <a:lstStyle/>
          <a:p>
            <a:r>
              <a:rPr lang="en-US" b="1" dirty="0" smtClean="0"/>
              <a:t>Disturbance</a:t>
            </a:r>
            <a:endParaRPr lang="en-US" b="1" dirty="0"/>
          </a:p>
        </p:txBody>
      </p:sp>
      <p:sp>
        <p:nvSpPr>
          <p:cNvPr id="14" name="TextBox 13"/>
          <p:cNvSpPr txBox="1"/>
          <p:nvPr/>
        </p:nvSpPr>
        <p:spPr>
          <a:xfrm>
            <a:off x="6513186" y="6243167"/>
            <a:ext cx="1249448" cy="369332"/>
          </a:xfrm>
          <a:prstGeom prst="rect">
            <a:avLst/>
          </a:prstGeom>
          <a:solidFill>
            <a:schemeClr val="bg1">
              <a:lumMod val="85000"/>
            </a:schemeClr>
          </a:solidFill>
          <a:ln>
            <a:solidFill>
              <a:srgbClr val="000000"/>
            </a:solidFill>
          </a:ln>
        </p:spPr>
        <p:txBody>
          <a:bodyPr wrap="none" rtlCol="0">
            <a:spAutoFit/>
          </a:bodyPr>
          <a:lstStyle/>
          <a:p>
            <a:r>
              <a:rPr lang="en-US" b="1" dirty="0" smtClean="0"/>
              <a:t>Invasions</a:t>
            </a:r>
            <a:endParaRPr lang="en-US" b="1" dirty="0"/>
          </a:p>
        </p:txBody>
      </p:sp>
    </p:spTree>
    <p:extLst>
      <p:ext uri="{BB962C8B-B14F-4D97-AF65-F5344CB8AC3E}">
        <p14:creationId xmlns:p14="http://schemas.microsoft.com/office/powerpoint/2010/main" val="8259066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 Shot 2014-02-26 at 8.02.37 AM.png"/>
          <p:cNvPicPr>
            <a:picLocks noChangeAspect="1"/>
          </p:cNvPicPr>
          <p:nvPr/>
        </p:nvPicPr>
        <p:blipFill rotWithShape="1">
          <a:blip r:embed="rId3">
            <a:extLst>
              <a:ext uri="{28A0092B-C50C-407E-A947-70E740481C1C}">
                <a14:useLocalDpi xmlns:a14="http://schemas.microsoft.com/office/drawing/2010/main" val="0"/>
              </a:ext>
            </a:extLst>
          </a:blip>
          <a:srcRect r="49832"/>
          <a:stretch/>
        </p:blipFill>
        <p:spPr>
          <a:xfrm>
            <a:off x="195116" y="2065257"/>
            <a:ext cx="8764395" cy="4353363"/>
          </a:xfrm>
          <a:prstGeom prst="rect">
            <a:avLst/>
          </a:prstGeom>
        </p:spPr>
      </p:pic>
      <p:sp>
        <p:nvSpPr>
          <p:cNvPr id="8" name="Title 1"/>
          <p:cNvSpPr>
            <a:spLocks noGrp="1"/>
          </p:cNvSpPr>
          <p:nvPr>
            <p:ph type="title"/>
          </p:nvPr>
        </p:nvSpPr>
        <p:spPr>
          <a:xfrm>
            <a:off x="457200" y="533400"/>
            <a:ext cx="8229600" cy="990600"/>
          </a:xfrm>
        </p:spPr>
        <p:txBody>
          <a:bodyPr/>
          <a:lstStyle/>
          <a:p>
            <a:r>
              <a:rPr lang="en-US" dirty="0" smtClean="0"/>
              <a:t>Forecasts</a:t>
            </a:r>
            <a:endParaRPr lang="en-US" dirty="0"/>
          </a:p>
        </p:txBody>
      </p:sp>
      <p:sp>
        <p:nvSpPr>
          <p:cNvPr id="5" name="TextBox 4"/>
          <p:cNvSpPr txBox="1"/>
          <p:nvPr/>
        </p:nvSpPr>
        <p:spPr>
          <a:xfrm>
            <a:off x="3174888" y="727133"/>
            <a:ext cx="517391" cy="282199"/>
          </a:xfrm>
          <a:prstGeom prst="rect">
            <a:avLst/>
          </a:prstGeom>
          <a:solidFill>
            <a:srgbClr val="FFFFFF"/>
          </a:solidFill>
        </p:spPr>
        <p:txBody>
          <a:bodyPr wrap="square" rtlCol="0">
            <a:spAutoFit/>
          </a:bodyPr>
          <a:lstStyle/>
          <a:p>
            <a:endParaRPr lang="en-US" dirty="0"/>
          </a:p>
        </p:txBody>
      </p:sp>
      <p:sp>
        <p:nvSpPr>
          <p:cNvPr id="6" name="TextBox 5"/>
          <p:cNvSpPr txBox="1"/>
          <p:nvPr/>
        </p:nvSpPr>
        <p:spPr>
          <a:xfrm>
            <a:off x="457200" y="2097080"/>
            <a:ext cx="517391" cy="282199"/>
          </a:xfrm>
          <a:prstGeom prst="rect">
            <a:avLst/>
          </a:prstGeom>
          <a:solidFill>
            <a:srgbClr val="FFFFFF"/>
          </a:solidFill>
        </p:spPr>
        <p:txBody>
          <a:bodyPr wrap="square" rtlCol="0">
            <a:spAutoFit/>
          </a:bodyPr>
          <a:lstStyle/>
          <a:p>
            <a:endParaRPr lang="en-US" dirty="0"/>
          </a:p>
        </p:txBody>
      </p:sp>
      <p:sp>
        <p:nvSpPr>
          <p:cNvPr id="9" name="TextBox 8"/>
          <p:cNvSpPr txBox="1"/>
          <p:nvPr/>
        </p:nvSpPr>
        <p:spPr>
          <a:xfrm>
            <a:off x="5752923" y="6419334"/>
            <a:ext cx="3198311" cy="369332"/>
          </a:xfrm>
          <a:prstGeom prst="rect">
            <a:avLst/>
          </a:prstGeom>
          <a:noFill/>
        </p:spPr>
        <p:txBody>
          <a:bodyPr wrap="none" rtlCol="0">
            <a:spAutoFit/>
          </a:bodyPr>
          <a:lstStyle/>
          <a:p>
            <a:r>
              <a:rPr lang="en-US" dirty="0" smtClean="0"/>
              <a:t>Merow et al. 2014 </a:t>
            </a:r>
            <a:r>
              <a:rPr lang="en-US" i="1" dirty="0" smtClean="0"/>
              <a:t>Ecography</a:t>
            </a:r>
            <a:endParaRPr lang="en-US" dirty="0"/>
          </a:p>
        </p:txBody>
      </p:sp>
      <p:pic>
        <p:nvPicPr>
          <p:cNvPr id="10" name="Picture 9" descr="Screen Shot 2013-01-08 at 11.51.00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76770" y="496081"/>
            <a:ext cx="862317" cy="1206175"/>
          </a:xfrm>
          <a:prstGeom prst="rect">
            <a:avLst/>
          </a:prstGeom>
          <a:ln w="38100" cmpd="sng">
            <a:solidFill>
              <a:schemeClr val="tx1">
                <a:lumMod val="65000"/>
                <a:lumOff val="35000"/>
              </a:schemeClr>
            </a:solidFill>
          </a:ln>
        </p:spPr>
      </p:pic>
      <p:sp>
        <p:nvSpPr>
          <p:cNvPr id="11" name="TextBox 10"/>
          <p:cNvSpPr txBox="1"/>
          <p:nvPr/>
        </p:nvSpPr>
        <p:spPr>
          <a:xfrm>
            <a:off x="457200" y="0"/>
            <a:ext cx="8229600" cy="369332"/>
          </a:xfrm>
          <a:prstGeom prst="rect">
            <a:avLst/>
          </a:prstGeom>
          <a:noFill/>
        </p:spPr>
        <p:txBody>
          <a:bodyPr wrap="square" rtlCol="0">
            <a:spAutoFit/>
          </a:bodyPr>
          <a:lstStyle/>
          <a:p>
            <a:pPr algn="ctr"/>
            <a:r>
              <a:rPr lang="en-US" dirty="0" smtClean="0">
                <a:solidFill>
                  <a:schemeClr val="bg2">
                    <a:lumMod val="90000"/>
                  </a:schemeClr>
                </a:solidFill>
              </a:rPr>
              <a:t>Intro	</a:t>
            </a:r>
            <a:r>
              <a:rPr lang="en-US" b="1" dirty="0" smtClean="0"/>
              <a:t>     </a:t>
            </a:r>
            <a:r>
              <a:rPr lang="en-US" dirty="0" smtClean="0">
                <a:solidFill>
                  <a:schemeClr val="bg1">
                    <a:lumMod val="85000"/>
                  </a:schemeClr>
                </a:solidFill>
              </a:rPr>
              <a:t>IPMs   	   </a:t>
            </a:r>
            <a:r>
              <a:rPr lang="en-US" b="1" dirty="0" smtClean="0"/>
              <a:t>Proteas </a:t>
            </a:r>
            <a:r>
              <a:rPr lang="en-US" dirty="0" smtClean="0">
                <a:solidFill>
                  <a:schemeClr val="bg1">
                    <a:lumMod val="85000"/>
                  </a:schemeClr>
                </a:solidFill>
              </a:rPr>
              <a:t>	     Invasion  	    Future</a:t>
            </a:r>
            <a:endParaRPr lang="en-US" dirty="0">
              <a:solidFill>
                <a:schemeClr val="bg1">
                  <a:lumMod val="85000"/>
                </a:schemeClr>
              </a:solidFill>
            </a:endParaRPr>
          </a:p>
        </p:txBody>
      </p:sp>
    </p:spTree>
    <p:extLst>
      <p:ext uri="{BB962C8B-B14F-4D97-AF65-F5344CB8AC3E}">
        <p14:creationId xmlns:p14="http://schemas.microsoft.com/office/powerpoint/2010/main" val="1647493977"/>
      </p:ext>
    </p:extLst>
  </p:cSld>
  <p:clrMapOvr>
    <a:masterClrMapping/>
  </p:clrMapOvr>
  <mc:AlternateContent xmlns:mc="http://schemas.openxmlformats.org/markup-compatibility/2006" xmlns:p14="http://schemas.microsoft.com/office/powerpoint/2010/main">
    <mc:Choice Requires="p14">
      <p:transition spd="slow" p14:dur="2000" advTm="71990"/>
    </mc:Choice>
    <mc:Fallback xmlns="">
      <p:transition xmlns:p14="http://schemas.microsoft.com/office/powerpoint/2010/main" spd="slow" advTm="71990"/>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72534" y="684660"/>
            <a:ext cx="543360" cy="302407"/>
          </a:xfrm>
          <a:prstGeom prst="rect">
            <a:avLst/>
          </a:prstGeom>
          <a:solidFill>
            <a:srgbClr val="FFFFFF"/>
          </a:solidFill>
        </p:spPr>
        <p:txBody>
          <a:bodyPr wrap="square" rtlCol="0">
            <a:spAutoFit/>
          </a:bodyPr>
          <a:lstStyle/>
          <a:p>
            <a:endParaRPr lang="en-US" dirty="0"/>
          </a:p>
        </p:txBody>
      </p:sp>
      <p:pic>
        <p:nvPicPr>
          <p:cNvPr id="14" name="Picture 13" descr="Screen Shot 2014-06-29 at 11.59.26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5213" y="987067"/>
            <a:ext cx="6596087" cy="4283665"/>
          </a:xfrm>
          <a:prstGeom prst="rect">
            <a:avLst/>
          </a:prstGeom>
        </p:spPr>
      </p:pic>
      <p:sp>
        <p:nvSpPr>
          <p:cNvPr id="16" name="TextBox 15"/>
          <p:cNvSpPr txBox="1"/>
          <p:nvPr/>
        </p:nvSpPr>
        <p:spPr>
          <a:xfrm>
            <a:off x="2253649" y="1861155"/>
            <a:ext cx="3696780" cy="892552"/>
          </a:xfrm>
          <a:prstGeom prst="rect">
            <a:avLst/>
          </a:prstGeom>
          <a:solidFill>
            <a:srgbClr val="FFFFFF"/>
          </a:solidFill>
        </p:spPr>
        <p:txBody>
          <a:bodyPr wrap="square" rtlCol="0">
            <a:spAutoFit/>
          </a:bodyPr>
          <a:lstStyle/>
          <a:p>
            <a:pPr algn="ctr"/>
            <a:r>
              <a:rPr lang="en-US" sz="2600" dirty="0" smtClean="0"/>
              <a:t>Sensitivity to Summer Rainfall</a:t>
            </a:r>
            <a:endParaRPr lang="en-US" sz="2600" dirty="0"/>
          </a:p>
        </p:txBody>
      </p:sp>
      <p:pic>
        <p:nvPicPr>
          <p:cNvPr id="15" name="Picture 14" descr="Screen Shot 2014-06-29 at 11.19.11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08827" y="1616126"/>
            <a:ext cx="2200470" cy="3548258"/>
          </a:xfrm>
          <a:prstGeom prst="rect">
            <a:avLst/>
          </a:prstGeom>
        </p:spPr>
      </p:pic>
      <p:sp>
        <p:nvSpPr>
          <p:cNvPr id="7" name="TextBox 6"/>
          <p:cNvSpPr txBox="1"/>
          <p:nvPr/>
        </p:nvSpPr>
        <p:spPr>
          <a:xfrm>
            <a:off x="359217" y="6554946"/>
            <a:ext cx="184666" cy="307777"/>
          </a:xfrm>
          <a:prstGeom prst="rect">
            <a:avLst/>
          </a:prstGeom>
          <a:solidFill>
            <a:srgbClr val="FFFFFF"/>
          </a:solidFill>
        </p:spPr>
        <p:txBody>
          <a:bodyPr wrap="none" rtlCol="0">
            <a:spAutoFit/>
          </a:bodyPr>
          <a:lstStyle/>
          <a:p>
            <a:endParaRPr lang="en-US" sz="1400" dirty="0"/>
          </a:p>
        </p:txBody>
      </p:sp>
      <p:sp>
        <p:nvSpPr>
          <p:cNvPr id="19" name="TextBox 18"/>
          <p:cNvSpPr txBox="1"/>
          <p:nvPr/>
        </p:nvSpPr>
        <p:spPr>
          <a:xfrm>
            <a:off x="499101" y="849900"/>
            <a:ext cx="377657" cy="682856"/>
          </a:xfrm>
          <a:prstGeom prst="rect">
            <a:avLst/>
          </a:prstGeom>
          <a:solidFill>
            <a:srgbClr val="FFFFFF"/>
          </a:solidFill>
        </p:spPr>
        <p:txBody>
          <a:bodyPr wrap="square" rtlCol="0">
            <a:spAutoFit/>
          </a:bodyPr>
          <a:lstStyle/>
          <a:p>
            <a:endParaRPr lang="en-US" sz="1400" dirty="0"/>
          </a:p>
        </p:txBody>
      </p:sp>
      <p:sp>
        <p:nvSpPr>
          <p:cNvPr id="20" name="TextBox 19"/>
          <p:cNvSpPr txBox="1"/>
          <p:nvPr/>
        </p:nvSpPr>
        <p:spPr>
          <a:xfrm>
            <a:off x="297184" y="4107949"/>
            <a:ext cx="201917" cy="362825"/>
          </a:xfrm>
          <a:prstGeom prst="rect">
            <a:avLst/>
          </a:prstGeom>
          <a:solidFill>
            <a:srgbClr val="FFFFFF"/>
          </a:solidFill>
        </p:spPr>
        <p:txBody>
          <a:bodyPr wrap="square" rtlCol="0">
            <a:spAutoFit/>
          </a:bodyPr>
          <a:lstStyle/>
          <a:p>
            <a:endParaRPr lang="en-US" sz="1400" dirty="0"/>
          </a:p>
        </p:txBody>
      </p:sp>
      <p:sp>
        <p:nvSpPr>
          <p:cNvPr id="21" name="TextBox 20"/>
          <p:cNvSpPr txBox="1"/>
          <p:nvPr/>
        </p:nvSpPr>
        <p:spPr>
          <a:xfrm>
            <a:off x="324236" y="543599"/>
            <a:ext cx="193935" cy="329817"/>
          </a:xfrm>
          <a:prstGeom prst="rect">
            <a:avLst/>
          </a:prstGeom>
          <a:solidFill>
            <a:srgbClr val="FFFFFF"/>
          </a:solidFill>
        </p:spPr>
        <p:txBody>
          <a:bodyPr wrap="square" rtlCol="0">
            <a:spAutoFit/>
          </a:bodyPr>
          <a:lstStyle/>
          <a:p>
            <a:endParaRPr lang="en-US" sz="1400" dirty="0"/>
          </a:p>
        </p:txBody>
      </p:sp>
      <p:sp>
        <p:nvSpPr>
          <p:cNvPr id="23" name="TextBox 22"/>
          <p:cNvSpPr txBox="1"/>
          <p:nvPr/>
        </p:nvSpPr>
        <p:spPr>
          <a:xfrm>
            <a:off x="5669062" y="4841007"/>
            <a:ext cx="1365574" cy="637224"/>
          </a:xfrm>
          <a:prstGeom prst="rect">
            <a:avLst/>
          </a:prstGeom>
          <a:solidFill>
            <a:srgbClr val="FFFFFF"/>
          </a:solidFill>
        </p:spPr>
        <p:txBody>
          <a:bodyPr wrap="square" rtlCol="0">
            <a:spAutoFit/>
          </a:bodyPr>
          <a:lstStyle/>
          <a:p>
            <a:endParaRPr lang="en-US" sz="1400" dirty="0"/>
          </a:p>
        </p:txBody>
      </p:sp>
      <p:sp>
        <p:nvSpPr>
          <p:cNvPr id="11" name="TextBox 10"/>
          <p:cNvSpPr txBox="1"/>
          <p:nvPr/>
        </p:nvSpPr>
        <p:spPr>
          <a:xfrm>
            <a:off x="457200" y="0"/>
            <a:ext cx="8229600" cy="369332"/>
          </a:xfrm>
          <a:prstGeom prst="rect">
            <a:avLst/>
          </a:prstGeom>
          <a:noFill/>
        </p:spPr>
        <p:txBody>
          <a:bodyPr wrap="square" rtlCol="0">
            <a:spAutoFit/>
          </a:bodyPr>
          <a:lstStyle/>
          <a:p>
            <a:pPr algn="ctr"/>
            <a:r>
              <a:rPr lang="en-US" dirty="0" smtClean="0">
                <a:solidFill>
                  <a:schemeClr val="bg2">
                    <a:lumMod val="90000"/>
                  </a:schemeClr>
                </a:solidFill>
              </a:rPr>
              <a:t>Intro	</a:t>
            </a:r>
            <a:r>
              <a:rPr lang="en-US" b="1" dirty="0" smtClean="0"/>
              <a:t>     </a:t>
            </a:r>
            <a:r>
              <a:rPr lang="en-US" dirty="0" smtClean="0">
                <a:solidFill>
                  <a:schemeClr val="bg1">
                    <a:lumMod val="85000"/>
                  </a:schemeClr>
                </a:solidFill>
              </a:rPr>
              <a:t>IPMs   	   </a:t>
            </a:r>
            <a:r>
              <a:rPr lang="en-US" b="1" dirty="0" smtClean="0"/>
              <a:t>Proteas </a:t>
            </a:r>
            <a:r>
              <a:rPr lang="en-US" dirty="0" smtClean="0">
                <a:solidFill>
                  <a:schemeClr val="bg1">
                    <a:lumMod val="85000"/>
                  </a:schemeClr>
                </a:solidFill>
              </a:rPr>
              <a:t>	     Invasion  	    Future</a:t>
            </a:r>
            <a:endParaRPr lang="en-US" dirty="0">
              <a:solidFill>
                <a:schemeClr val="bg1">
                  <a:lumMod val="85000"/>
                </a:schemeClr>
              </a:solidFill>
            </a:endParaRPr>
          </a:p>
        </p:txBody>
      </p:sp>
    </p:spTree>
    <p:extLst>
      <p:ext uri="{BB962C8B-B14F-4D97-AF65-F5344CB8AC3E}">
        <p14:creationId xmlns:p14="http://schemas.microsoft.com/office/powerpoint/2010/main" val="2821854350"/>
      </p:ext>
    </p:extLst>
  </p:cSld>
  <p:clrMapOvr>
    <a:masterClrMapping/>
  </p:clrMapOvr>
  <mc:AlternateContent xmlns:mc="http://schemas.openxmlformats.org/markup-compatibility/2006">
    <mc:Choice xmlns:p14="http://schemas.microsoft.com/office/powerpoint/2010/main" Requires="p14">
      <p:transition spd="slow" p14:dur="2000" advClick="0" advTm="15000"/>
    </mc:Choice>
    <mc:Fallback>
      <p:transition spd="slow" advClick="0" advTm="15000"/>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685800" y="407987"/>
            <a:ext cx="8204200" cy="1927225"/>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US" sz="2800" b="1" dirty="0"/>
              <a:t>Increased temperatures in New England will both facilitate and restrict the range of invasive plants</a:t>
            </a:r>
            <a:endParaRPr lang="en-US" sz="2800" dirty="0"/>
          </a:p>
        </p:txBody>
      </p:sp>
      <p:sp>
        <p:nvSpPr>
          <p:cNvPr id="6" name="TextBox 5"/>
          <p:cNvSpPr txBox="1"/>
          <p:nvPr/>
        </p:nvSpPr>
        <p:spPr>
          <a:xfrm>
            <a:off x="685800" y="2311896"/>
            <a:ext cx="3889114" cy="4193969"/>
          </a:xfrm>
          <a:prstGeom prst="rect">
            <a:avLst/>
          </a:prstGeom>
          <a:noFill/>
        </p:spPr>
        <p:txBody>
          <a:bodyPr wrap="none" rtlCol="0">
            <a:spAutoFit/>
          </a:bodyPr>
          <a:lstStyle/>
          <a:p>
            <a:pPr>
              <a:lnSpc>
                <a:spcPct val="120000"/>
              </a:lnSpc>
            </a:pPr>
            <a:r>
              <a:rPr lang="en-US" sz="2000" b="1" dirty="0">
                <a:solidFill>
                  <a:srgbClr val="404040"/>
                </a:solidFill>
              </a:rPr>
              <a:t>Cory </a:t>
            </a:r>
            <a:r>
              <a:rPr lang="en-US" sz="2000" b="1" dirty="0" smtClean="0">
                <a:solidFill>
                  <a:srgbClr val="404040"/>
                </a:solidFill>
              </a:rPr>
              <a:t>Merow</a:t>
            </a:r>
            <a:r>
              <a:rPr lang="en-US" sz="2000" b="1" baseline="30000" dirty="0" smtClean="0">
                <a:solidFill>
                  <a:srgbClr val="404040"/>
                </a:solidFill>
              </a:rPr>
              <a:t>1</a:t>
            </a:r>
          </a:p>
          <a:p>
            <a:pPr>
              <a:lnSpc>
                <a:spcPct val="120000"/>
              </a:lnSpc>
            </a:pPr>
            <a:r>
              <a:rPr lang="en-US" sz="2000" b="1" dirty="0" smtClean="0">
                <a:solidFill>
                  <a:srgbClr val="404040"/>
                </a:solidFill>
              </a:rPr>
              <a:t>Sarah T. Bois</a:t>
            </a:r>
            <a:r>
              <a:rPr lang="en-US" sz="2000" b="1" baseline="30000" dirty="0" smtClean="0">
                <a:solidFill>
                  <a:srgbClr val="404040"/>
                </a:solidFill>
              </a:rPr>
              <a:t>2</a:t>
            </a:r>
            <a:endParaRPr lang="en-US" sz="2000" b="1" baseline="30000" dirty="0">
              <a:solidFill>
                <a:srgbClr val="404040"/>
              </a:solidFill>
            </a:endParaRPr>
          </a:p>
          <a:p>
            <a:pPr>
              <a:lnSpc>
                <a:spcPct val="120000"/>
              </a:lnSpc>
            </a:pPr>
            <a:r>
              <a:rPr lang="en-US" sz="2000" b="1" dirty="0">
                <a:solidFill>
                  <a:srgbClr val="404040"/>
                </a:solidFill>
              </a:rPr>
              <a:t>Jenica Allen</a:t>
            </a:r>
            <a:r>
              <a:rPr lang="en-US" sz="2000" b="1" baseline="30000" dirty="0">
                <a:solidFill>
                  <a:srgbClr val="404040"/>
                </a:solidFill>
              </a:rPr>
              <a:t>3</a:t>
            </a:r>
          </a:p>
          <a:p>
            <a:pPr>
              <a:lnSpc>
                <a:spcPct val="120000"/>
              </a:lnSpc>
            </a:pPr>
            <a:r>
              <a:rPr lang="en-US" sz="2000" b="1" dirty="0">
                <a:solidFill>
                  <a:srgbClr val="404040"/>
                </a:solidFill>
              </a:rPr>
              <a:t>Yingying Xie</a:t>
            </a:r>
            <a:r>
              <a:rPr lang="en-US" sz="2000" b="1" baseline="30000" dirty="0">
                <a:solidFill>
                  <a:srgbClr val="404040"/>
                </a:solidFill>
              </a:rPr>
              <a:t>1</a:t>
            </a:r>
            <a:endParaRPr lang="en-US" sz="2000" b="1" baseline="30000" dirty="0" smtClean="0">
              <a:solidFill>
                <a:srgbClr val="404040"/>
              </a:solidFill>
            </a:endParaRPr>
          </a:p>
          <a:p>
            <a:pPr>
              <a:lnSpc>
                <a:spcPct val="120000"/>
              </a:lnSpc>
            </a:pPr>
            <a:r>
              <a:rPr lang="en-US" sz="2000" b="1" dirty="0" smtClean="0">
                <a:solidFill>
                  <a:srgbClr val="404040"/>
                </a:solidFill>
              </a:rPr>
              <a:t>John Silander</a:t>
            </a:r>
            <a:r>
              <a:rPr lang="en-US" sz="2000" b="1" baseline="30000" dirty="0" smtClean="0">
                <a:solidFill>
                  <a:srgbClr val="404040"/>
                </a:solidFill>
              </a:rPr>
              <a:t>1</a:t>
            </a:r>
            <a:endParaRPr lang="en-US" sz="2000" b="1" dirty="0" smtClean="0">
              <a:solidFill>
                <a:srgbClr val="404040"/>
              </a:solidFill>
            </a:endParaRPr>
          </a:p>
          <a:p>
            <a:pPr>
              <a:lnSpc>
                <a:spcPct val="120000"/>
              </a:lnSpc>
            </a:pPr>
            <a:endParaRPr lang="en-US" sz="2000" b="1" baseline="30000" dirty="0" smtClean="0">
              <a:solidFill>
                <a:schemeClr val="tx1">
                  <a:lumMod val="50000"/>
                  <a:lumOff val="50000"/>
                </a:schemeClr>
              </a:solidFill>
            </a:endParaRPr>
          </a:p>
          <a:p>
            <a:pPr>
              <a:lnSpc>
                <a:spcPct val="120000"/>
              </a:lnSpc>
            </a:pPr>
            <a:endParaRPr lang="en-US" sz="2000" b="1" baseline="30000" dirty="0" smtClean="0">
              <a:solidFill>
                <a:schemeClr val="tx1">
                  <a:lumMod val="50000"/>
                  <a:lumOff val="50000"/>
                </a:schemeClr>
              </a:solidFill>
            </a:endParaRPr>
          </a:p>
          <a:p>
            <a:pPr>
              <a:lnSpc>
                <a:spcPct val="120000"/>
              </a:lnSpc>
            </a:pPr>
            <a:r>
              <a:rPr lang="en-US" b="1" baseline="30000" dirty="0">
                <a:solidFill>
                  <a:schemeClr val="tx1">
                    <a:lumMod val="50000"/>
                    <a:lumOff val="50000"/>
                  </a:schemeClr>
                </a:solidFill>
              </a:rPr>
              <a:t>1</a:t>
            </a:r>
            <a:r>
              <a:rPr lang="en-US" b="1" baseline="30000" dirty="0" smtClean="0">
                <a:solidFill>
                  <a:schemeClr val="tx1">
                    <a:lumMod val="50000"/>
                    <a:lumOff val="50000"/>
                  </a:schemeClr>
                </a:solidFill>
              </a:rPr>
              <a:t> </a:t>
            </a:r>
            <a:r>
              <a:rPr lang="en-US" b="1" dirty="0">
                <a:solidFill>
                  <a:schemeClr val="tx1">
                    <a:lumMod val="50000"/>
                    <a:lumOff val="50000"/>
                  </a:schemeClr>
                </a:solidFill>
              </a:rPr>
              <a:t>University of Connecticut</a:t>
            </a:r>
          </a:p>
          <a:p>
            <a:pPr>
              <a:lnSpc>
                <a:spcPct val="120000"/>
              </a:lnSpc>
            </a:pPr>
            <a:r>
              <a:rPr lang="en-US" b="1" baseline="30000" dirty="0">
                <a:solidFill>
                  <a:schemeClr val="tx1">
                    <a:lumMod val="50000"/>
                    <a:lumOff val="50000"/>
                  </a:schemeClr>
                </a:solidFill>
              </a:rPr>
              <a:t>2</a:t>
            </a:r>
            <a:r>
              <a:rPr lang="en-US" b="1" baseline="30000" dirty="0" smtClean="0">
                <a:solidFill>
                  <a:schemeClr val="tx1">
                    <a:lumMod val="50000"/>
                    <a:lumOff val="50000"/>
                  </a:schemeClr>
                </a:solidFill>
              </a:rPr>
              <a:t> </a:t>
            </a:r>
            <a:r>
              <a:rPr lang="en-US" b="1" dirty="0" smtClean="0">
                <a:solidFill>
                  <a:schemeClr val="tx1">
                    <a:lumMod val="50000"/>
                    <a:lumOff val="50000"/>
                  </a:schemeClr>
                </a:solidFill>
              </a:rPr>
              <a:t>Linda </a:t>
            </a:r>
            <a:r>
              <a:rPr lang="en-US" b="1" dirty="0" err="1" smtClean="0">
                <a:solidFill>
                  <a:schemeClr val="tx1">
                    <a:lumMod val="50000"/>
                    <a:lumOff val="50000"/>
                  </a:schemeClr>
                </a:solidFill>
              </a:rPr>
              <a:t>Loring</a:t>
            </a:r>
            <a:r>
              <a:rPr lang="en-US" b="1" dirty="0" smtClean="0">
                <a:solidFill>
                  <a:schemeClr val="tx1">
                    <a:lumMod val="50000"/>
                    <a:lumOff val="50000"/>
                  </a:schemeClr>
                </a:solidFill>
              </a:rPr>
              <a:t> Nature Foundation</a:t>
            </a:r>
          </a:p>
          <a:p>
            <a:pPr>
              <a:lnSpc>
                <a:spcPct val="120000"/>
              </a:lnSpc>
            </a:pPr>
            <a:r>
              <a:rPr lang="en-US" b="1" baseline="30000" dirty="0">
                <a:solidFill>
                  <a:schemeClr val="tx1">
                    <a:lumMod val="50000"/>
                    <a:lumOff val="50000"/>
                  </a:schemeClr>
                </a:solidFill>
              </a:rPr>
              <a:t>3 </a:t>
            </a:r>
            <a:r>
              <a:rPr lang="en-US" b="1" dirty="0">
                <a:solidFill>
                  <a:schemeClr val="tx1">
                    <a:lumMod val="50000"/>
                    <a:lumOff val="50000"/>
                  </a:schemeClr>
                </a:solidFill>
              </a:rPr>
              <a:t>University of New Hampshire</a:t>
            </a:r>
          </a:p>
          <a:p>
            <a:pPr>
              <a:lnSpc>
                <a:spcPct val="120000"/>
              </a:lnSpc>
            </a:pPr>
            <a:endParaRPr lang="en-US" sz="2000" b="1" dirty="0" smtClean="0">
              <a:solidFill>
                <a:schemeClr val="tx1">
                  <a:lumMod val="50000"/>
                  <a:lumOff val="50000"/>
                </a:schemeClr>
              </a:solidFill>
            </a:endParaRPr>
          </a:p>
          <a:p>
            <a:pPr>
              <a:lnSpc>
                <a:spcPct val="120000"/>
              </a:lnSpc>
            </a:pPr>
            <a:endParaRPr lang="en-US" sz="2000" b="1" dirty="0">
              <a:solidFill>
                <a:schemeClr val="tx1">
                  <a:lumMod val="50000"/>
                  <a:lumOff val="50000"/>
                </a:schemeClr>
              </a:solidFill>
            </a:endParaRPr>
          </a:p>
        </p:txBody>
      </p:sp>
      <p:cxnSp>
        <p:nvCxnSpPr>
          <p:cNvPr id="8" name="Straight Connector 7"/>
          <p:cNvCxnSpPr/>
          <p:nvPr/>
        </p:nvCxnSpPr>
        <p:spPr>
          <a:xfrm flipV="1">
            <a:off x="786190" y="1923143"/>
            <a:ext cx="7160381" cy="48382"/>
          </a:xfrm>
          <a:prstGeom prst="line">
            <a:avLst/>
          </a:prstGeom>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5416816" y="2512432"/>
            <a:ext cx="3011366" cy="671254"/>
          </a:xfrm>
          <a:prstGeom prst="rect">
            <a:avLst/>
          </a:prstGeom>
          <a:solidFill>
            <a:schemeClr val="bg1"/>
          </a:solidFill>
        </p:spPr>
        <p:txBody>
          <a:bodyPr wrap="square" rtlCol="0">
            <a:spAutoFit/>
          </a:bodyPr>
          <a:lstStyle/>
          <a:p>
            <a:endParaRPr lang="en-US" dirty="0"/>
          </a:p>
        </p:txBody>
      </p:sp>
      <p:sp>
        <p:nvSpPr>
          <p:cNvPr id="12" name="Rectangle 11"/>
          <p:cNvSpPr/>
          <p:nvPr/>
        </p:nvSpPr>
        <p:spPr>
          <a:xfrm>
            <a:off x="4032202" y="2221062"/>
            <a:ext cx="272932" cy="242627"/>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13" name="Rectangle 12"/>
          <p:cNvSpPr/>
          <p:nvPr/>
        </p:nvSpPr>
        <p:spPr>
          <a:xfrm>
            <a:off x="6355141" y="2990805"/>
            <a:ext cx="1907930" cy="692971"/>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pic>
        <p:nvPicPr>
          <p:cNvPr id="9" name="Picture 8" descr="Screen Shot 2014-08-07 at 9.08.43 AM.png"/>
          <p:cNvPicPr>
            <a:picLocks noChangeAspect="1"/>
          </p:cNvPicPr>
          <p:nvPr/>
        </p:nvPicPr>
        <p:blipFill rotWithShape="1">
          <a:blip r:embed="rId3">
            <a:extLst>
              <a:ext uri="{28A0092B-C50C-407E-A947-70E740481C1C}">
                <a14:useLocalDpi xmlns:a14="http://schemas.microsoft.com/office/drawing/2010/main" val="0"/>
              </a:ext>
            </a:extLst>
          </a:blip>
          <a:srcRect l="1" r="-1040"/>
          <a:stretch/>
        </p:blipFill>
        <p:spPr>
          <a:xfrm>
            <a:off x="4614333" y="2512432"/>
            <a:ext cx="4127500" cy="3794468"/>
          </a:xfrm>
          <a:prstGeom prst="rect">
            <a:avLst/>
          </a:prstGeom>
        </p:spPr>
      </p:pic>
      <p:sp>
        <p:nvSpPr>
          <p:cNvPr id="2" name="TextBox 1"/>
          <p:cNvSpPr txBox="1"/>
          <p:nvPr/>
        </p:nvSpPr>
        <p:spPr>
          <a:xfrm>
            <a:off x="4878917" y="2621473"/>
            <a:ext cx="903024" cy="369332"/>
          </a:xfrm>
          <a:prstGeom prst="rect">
            <a:avLst/>
          </a:prstGeom>
          <a:solidFill>
            <a:srgbClr val="FFFFFF"/>
          </a:solidFill>
        </p:spPr>
        <p:txBody>
          <a:bodyPr wrap="square" rtlCol="0">
            <a:spAutoFit/>
          </a:bodyPr>
          <a:lstStyle/>
          <a:p>
            <a:endParaRPr lang="en-US" dirty="0"/>
          </a:p>
        </p:txBody>
      </p:sp>
      <p:sp>
        <p:nvSpPr>
          <p:cNvPr id="3" name="TextBox 2"/>
          <p:cNvSpPr txBox="1"/>
          <p:nvPr/>
        </p:nvSpPr>
        <p:spPr>
          <a:xfrm>
            <a:off x="7986634" y="2225341"/>
            <a:ext cx="402674" cy="584776"/>
          </a:xfrm>
          <a:prstGeom prst="rect">
            <a:avLst/>
          </a:prstGeom>
          <a:solidFill>
            <a:srgbClr val="FFFFFF"/>
          </a:solidFill>
        </p:spPr>
        <p:txBody>
          <a:bodyPr wrap="none" rtlCol="0">
            <a:spAutoFit/>
          </a:bodyPr>
          <a:lstStyle/>
          <a:p>
            <a:r>
              <a:rPr lang="en-US" sz="3200" dirty="0" err="1" smtClean="0"/>
              <a:t>λ</a:t>
            </a:r>
            <a:endParaRPr lang="en-US" sz="3200" dirty="0"/>
          </a:p>
        </p:txBody>
      </p:sp>
      <p:pic>
        <p:nvPicPr>
          <p:cNvPr id="11" name="Picture 10" descr="logo-NSF.gif"/>
          <p:cNvPicPr>
            <a:picLocks noChangeAspect="1"/>
          </p:cNvPicPr>
          <p:nvPr/>
        </p:nvPicPr>
        <p:blipFill>
          <a:blip r:embed="rId4"/>
          <a:stretch>
            <a:fillRect/>
          </a:stretch>
        </p:blipFill>
        <p:spPr>
          <a:xfrm>
            <a:off x="786190" y="5700889"/>
            <a:ext cx="970572" cy="970572"/>
          </a:xfrm>
          <a:prstGeom prst="rect">
            <a:avLst/>
          </a:prstGeom>
        </p:spPr>
      </p:pic>
      <p:sp>
        <p:nvSpPr>
          <p:cNvPr id="14" name="TextBox 13"/>
          <p:cNvSpPr txBox="1"/>
          <p:nvPr/>
        </p:nvSpPr>
        <p:spPr>
          <a:xfrm>
            <a:off x="457200" y="0"/>
            <a:ext cx="8229600" cy="369332"/>
          </a:xfrm>
          <a:prstGeom prst="rect">
            <a:avLst/>
          </a:prstGeom>
          <a:noFill/>
        </p:spPr>
        <p:txBody>
          <a:bodyPr wrap="square" rtlCol="0">
            <a:spAutoFit/>
          </a:bodyPr>
          <a:lstStyle/>
          <a:p>
            <a:pPr algn="ctr"/>
            <a:r>
              <a:rPr lang="en-US" dirty="0" smtClean="0">
                <a:solidFill>
                  <a:schemeClr val="bg1">
                    <a:lumMod val="85000"/>
                  </a:schemeClr>
                </a:solidFill>
              </a:rPr>
              <a:t>Intro</a:t>
            </a:r>
            <a:r>
              <a:rPr lang="en-US" dirty="0" smtClean="0">
                <a:solidFill>
                  <a:schemeClr val="bg2">
                    <a:lumMod val="90000"/>
                  </a:schemeClr>
                </a:solidFill>
              </a:rPr>
              <a:t>	</a:t>
            </a:r>
            <a:r>
              <a:rPr lang="en-US" b="1" dirty="0" smtClean="0"/>
              <a:t>    	 </a:t>
            </a:r>
            <a:r>
              <a:rPr lang="en-US" dirty="0" smtClean="0">
                <a:solidFill>
                  <a:schemeClr val="bg1">
                    <a:lumMod val="85000"/>
                  </a:schemeClr>
                </a:solidFill>
              </a:rPr>
              <a:t>IPMs</a:t>
            </a:r>
            <a:r>
              <a:rPr lang="en-US" b="1" dirty="0" smtClean="0"/>
              <a:t> </a:t>
            </a:r>
            <a:r>
              <a:rPr lang="en-US" dirty="0" smtClean="0">
                <a:solidFill>
                  <a:schemeClr val="bg1">
                    <a:lumMod val="85000"/>
                  </a:schemeClr>
                </a:solidFill>
              </a:rPr>
              <a:t>  	   	 </a:t>
            </a:r>
            <a:r>
              <a:rPr lang="en-US" b="1" dirty="0" smtClean="0"/>
              <a:t> Invasion  </a:t>
            </a:r>
            <a:r>
              <a:rPr lang="en-US" dirty="0" smtClean="0">
                <a:solidFill>
                  <a:schemeClr val="bg1">
                    <a:lumMod val="85000"/>
                  </a:schemeClr>
                </a:solidFill>
              </a:rPr>
              <a:t>	    Future</a:t>
            </a:r>
            <a:endParaRPr lang="en-US" dirty="0">
              <a:solidFill>
                <a:schemeClr val="bg1">
                  <a:lumMod val="85000"/>
                </a:schemeClr>
              </a:solidFill>
            </a:endParaRPr>
          </a:p>
        </p:txBody>
      </p:sp>
    </p:spTree>
    <p:extLst>
      <p:ext uri="{BB962C8B-B14F-4D97-AF65-F5344CB8AC3E}">
        <p14:creationId xmlns:p14="http://schemas.microsoft.com/office/powerpoint/2010/main" val="169959062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Invasions require extrapolation</a:t>
            </a:r>
          </a:p>
        </p:txBody>
      </p:sp>
      <p:pic>
        <p:nvPicPr>
          <p:cNvPr id="13" name="Picture 12" descr="MAXENTcm.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2667" y="1524000"/>
            <a:ext cx="4438897" cy="4438897"/>
          </a:xfrm>
          <a:prstGeom prst="rect">
            <a:avLst/>
          </a:prstGeom>
        </p:spPr>
      </p:pic>
      <p:sp>
        <p:nvSpPr>
          <p:cNvPr id="14" name="TextBox 13"/>
          <p:cNvSpPr txBox="1"/>
          <p:nvPr/>
        </p:nvSpPr>
        <p:spPr>
          <a:xfrm>
            <a:off x="4935070" y="3000086"/>
            <a:ext cx="1366494" cy="646331"/>
          </a:xfrm>
          <a:prstGeom prst="rect">
            <a:avLst/>
          </a:prstGeom>
          <a:solidFill>
            <a:srgbClr val="D9D9D9"/>
          </a:solidFill>
          <a:ln>
            <a:solidFill>
              <a:srgbClr val="000000"/>
            </a:solidFill>
          </a:ln>
        </p:spPr>
        <p:txBody>
          <a:bodyPr wrap="square" rtlCol="0">
            <a:spAutoFit/>
          </a:bodyPr>
          <a:lstStyle/>
          <a:p>
            <a:pPr algn="ctr"/>
            <a:r>
              <a:rPr lang="en-US" dirty="0" smtClean="0"/>
              <a:t>Thermal tolerance?</a:t>
            </a:r>
            <a:endParaRPr lang="en-US" dirty="0"/>
          </a:p>
        </p:txBody>
      </p:sp>
      <p:cxnSp>
        <p:nvCxnSpPr>
          <p:cNvPr id="15" name="Straight Arrow Connector 14"/>
          <p:cNvCxnSpPr/>
          <p:nvPr/>
        </p:nvCxnSpPr>
        <p:spPr>
          <a:xfrm flipH="1">
            <a:off x="5297654" y="3706889"/>
            <a:ext cx="101086" cy="197162"/>
          </a:xfrm>
          <a:prstGeom prst="straightConnector1">
            <a:avLst/>
          </a:prstGeom>
          <a:ln>
            <a:solidFill>
              <a:srgbClr val="3366FF"/>
            </a:solidFill>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a:off x="3520267" y="2692100"/>
            <a:ext cx="366382" cy="304704"/>
          </a:xfrm>
          <a:prstGeom prst="straightConnector1">
            <a:avLst/>
          </a:prstGeom>
          <a:ln>
            <a:solidFill>
              <a:srgbClr val="3366FF"/>
            </a:solidFill>
            <a:tailEnd type="arrow"/>
          </a:ln>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2732990" y="2256614"/>
            <a:ext cx="1609712" cy="369332"/>
          </a:xfrm>
          <a:prstGeom prst="rect">
            <a:avLst/>
          </a:prstGeom>
          <a:solidFill>
            <a:srgbClr val="D9D9D9"/>
          </a:solidFill>
          <a:ln>
            <a:solidFill>
              <a:srgbClr val="000000"/>
            </a:solidFill>
          </a:ln>
        </p:spPr>
        <p:txBody>
          <a:bodyPr wrap="square" rtlCol="0">
            <a:spAutoFit/>
          </a:bodyPr>
          <a:lstStyle/>
          <a:p>
            <a:pPr algn="ctr"/>
            <a:r>
              <a:rPr lang="en-US" dirty="0" smtClean="0"/>
              <a:t>Competition?</a:t>
            </a:r>
            <a:endParaRPr lang="en-US" dirty="0"/>
          </a:p>
        </p:txBody>
      </p:sp>
      <p:cxnSp>
        <p:nvCxnSpPr>
          <p:cNvPr id="18" name="Straight Arrow Connector 17"/>
          <p:cNvCxnSpPr/>
          <p:nvPr/>
        </p:nvCxnSpPr>
        <p:spPr>
          <a:xfrm flipH="1">
            <a:off x="4342702" y="2941097"/>
            <a:ext cx="120741" cy="349515"/>
          </a:xfrm>
          <a:prstGeom prst="straightConnector1">
            <a:avLst/>
          </a:prstGeom>
          <a:ln>
            <a:solidFill>
              <a:srgbClr val="3366FF"/>
            </a:solidFill>
            <a:tailEnd type="arrow"/>
          </a:ln>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a:off x="4463443" y="2571765"/>
            <a:ext cx="470375" cy="369332"/>
          </a:xfrm>
          <a:prstGeom prst="rect">
            <a:avLst/>
          </a:prstGeom>
          <a:solidFill>
            <a:srgbClr val="D9D9D9"/>
          </a:solidFill>
          <a:ln>
            <a:solidFill>
              <a:srgbClr val="000000"/>
            </a:solidFill>
          </a:ln>
        </p:spPr>
        <p:txBody>
          <a:bodyPr wrap="square" rtlCol="0">
            <a:spAutoFit/>
          </a:bodyPr>
          <a:lstStyle/>
          <a:p>
            <a:pPr algn="ctr"/>
            <a:r>
              <a:rPr lang="en-US" dirty="0" smtClean="0"/>
              <a:t>?</a:t>
            </a:r>
            <a:endParaRPr lang="en-US" dirty="0"/>
          </a:p>
        </p:txBody>
      </p:sp>
      <p:cxnSp>
        <p:nvCxnSpPr>
          <p:cNvPr id="20" name="Straight Arrow Connector 19"/>
          <p:cNvCxnSpPr/>
          <p:nvPr/>
        </p:nvCxnSpPr>
        <p:spPr>
          <a:xfrm flipV="1">
            <a:off x="3373636" y="3443012"/>
            <a:ext cx="1" cy="573641"/>
          </a:xfrm>
          <a:prstGeom prst="straightConnector1">
            <a:avLst/>
          </a:prstGeom>
          <a:ln>
            <a:solidFill>
              <a:srgbClr val="3366FF"/>
            </a:solidFill>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3416274" y="3706889"/>
            <a:ext cx="470375" cy="369332"/>
          </a:xfrm>
          <a:prstGeom prst="rect">
            <a:avLst/>
          </a:prstGeom>
          <a:solidFill>
            <a:srgbClr val="D9D9D9"/>
          </a:solidFill>
          <a:ln>
            <a:solidFill>
              <a:srgbClr val="000000"/>
            </a:solidFill>
          </a:ln>
        </p:spPr>
        <p:txBody>
          <a:bodyPr wrap="square" rtlCol="0">
            <a:spAutoFit/>
          </a:bodyPr>
          <a:lstStyle/>
          <a:p>
            <a:pPr algn="ctr"/>
            <a:r>
              <a:rPr lang="en-US" dirty="0" smtClean="0"/>
              <a:t>?</a:t>
            </a:r>
            <a:endParaRPr lang="en-US" dirty="0"/>
          </a:p>
        </p:txBody>
      </p:sp>
      <p:sp>
        <p:nvSpPr>
          <p:cNvPr id="22" name="TextBox 21"/>
          <p:cNvSpPr txBox="1"/>
          <p:nvPr/>
        </p:nvSpPr>
        <p:spPr>
          <a:xfrm>
            <a:off x="457200" y="0"/>
            <a:ext cx="8229600" cy="369332"/>
          </a:xfrm>
          <a:prstGeom prst="rect">
            <a:avLst/>
          </a:prstGeom>
          <a:noFill/>
        </p:spPr>
        <p:txBody>
          <a:bodyPr wrap="square" rtlCol="0">
            <a:spAutoFit/>
          </a:bodyPr>
          <a:lstStyle/>
          <a:p>
            <a:pPr algn="ctr"/>
            <a:r>
              <a:rPr lang="en-US" dirty="0" smtClean="0">
                <a:solidFill>
                  <a:schemeClr val="bg2">
                    <a:lumMod val="90000"/>
                  </a:schemeClr>
                </a:solidFill>
              </a:rPr>
              <a:t>Intro	</a:t>
            </a:r>
            <a:r>
              <a:rPr lang="en-US" b="1" dirty="0" smtClean="0"/>
              <a:t>     </a:t>
            </a:r>
            <a:r>
              <a:rPr lang="en-US" dirty="0" smtClean="0">
                <a:solidFill>
                  <a:schemeClr val="bg1">
                    <a:lumMod val="85000"/>
                  </a:schemeClr>
                </a:solidFill>
              </a:rPr>
              <a:t>IPMs   	   Proteas</a:t>
            </a:r>
            <a:r>
              <a:rPr lang="en-US" b="1" dirty="0" smtClean="0"/>
              <a:t> </a:t>
            </a:r>
            <a:r>
              <a:rPr lang="en-US" dirty="0" smtClean="0">
                <a:solidFill>
                  <a:schemeClr val="bg1">
                    <a:lumMod val="85000"/>
                  </a:schemeClr>
                </a:solidFill>
              </a:rPr>
              <a:t>	     </a:t>
            </a:r>
            <a:r>
              <a:rPr lang="en-US" b="1" dirty="0" smtClean="0"/>
              <a:t>Invasion</a:t>
            </a:r>
            <a:r>
              <a:rPr lang="en-US" dirty="0" smtClean="0">
                <a:solidFill>
                  <a:schemeClr val="bg1">
                    <a:lumMod val="85000"/>
                  </a:schemeClr>
                </a:solidFill>
              </a:rPr>
              <a:t>  	    Future</a:t>
            </a:r>
            <a:endParaRPr lang="en-US" dirty="0">
              <a:solidFill>
                <a:schemeClr val="bg1">
                  <a:lumMod val="85000"/>
                </a:schemeClr>
              </a:solidFill>
            </a:endParaRPr>
          </a:p>
        </p:txBody>
      </p:sp>
    </p:spTree>
    <p:extLst>
      <p:ext uri="{BB962C8B-B14F-4D97-AF65-F5344CB8AC3E}">
        <p14:creationId xmlns:p14="http://schemas.microsoft.com/office/powerpoint/2010/main" val="38904438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Case Study – </a:t>
            </a:r>
            <a:r>
              <a:rPr lang="en-US" i="1" dirty="0" smtClean="0"/>
              <a:t>Mustards</a:t>
            </a:r>
            <a:endParaRPr lang="en-US" dirty="0"/>
          </a:p>
        </p:txBody>
      </p:sp>
      <p:pic>
        <p:nvPicPr>
          <p:cNvPr id="11" name="Picture 10" descr="Alliaria_petiolata_-_garlic_mustard_-_desc-flowers_buds_seedpods.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04932" y="3323455"/>
            <a:ext cx="2588029" cy="2358204"/>
          </a:xfrm>
          <a:prstGeom prst="rect">
            <a:avLst/>
          </a:prstGeom>
          <a:ln w="38100" cmpd="sng">
            <a:solidFill>
              <a:srgbClr val="595959"/>
            </a:solidFill>
          </a:ln>
        </p:spPr>
      </p:pic>
      <p:pic>
        <p:nvPicPr>
          <p:cNvPr id="16" name="Picture 15" descr="usa_map.gi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4392" y="2185287"/>
            <a:ext cx="2089566" cy="1354328"/>
          </a:xfrm>
          <a:prstGeom prst="rect">
            <a:avLst/>
          </a:prstGeom>
        </p:spPr>
      </p:pic>
      <p:sp>
        <p:nvSpPr>
          <p:cNvPr id="18" name="Rounded Rectangle 17"/>
          <p:cNvSpPr/>
          <p:nvPr/>
        </p:nvSpPr>
        <p:spPr>
          <a:xfrm>
            <a:off x="2358616" y="2185287"/>
            <a:ext cx="295342" cy="530082"/>
          </a:xfrm>
          <a:prstGeom prst="roundRect">
            <a:avLst/>
          </a:prstGeom>
          <a:noFill/>
          <a:ln w="38100" cmpd="sng">
            <a:solidFill>
              <a:schemeClr val="tx1">
                <a:lumMod val="85000"/>
                <a:lumOff val="1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9" name="Picture 18" descr="Screen Shot 2013-03-16 at 10.21.07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5400000">
            <a:off x="448003" y="3515868"/>
            <a:ext cx="2137202" cy="2184696"/>
          </a:xfrm>
          <a:prstGeom prst="rect">
            <a:avLst/>
          </a:prstGeom>
        </p:spPr>
      </p:pic>
      <p:sp>
        <p:nvSpPr>
          <p:cNvPr id="3" name="TextBox 2"/>
          <p:cNvSpPr txBox="1"/>
          <p:nvPr/>
        </p:nvSpPr>
        <p:spPr>
          <a:xfrm>
            <a:off x="3501025" y="1935685"/>
            <a:ext cx="2373758" cy="1200328"/>
          </a:xfrm>
          <a:prstGeom prst="rect">
            <a:avLst/>
          </a:prstGeom>
          <a:noFill/>
        </p:spPr>
        <p:txBody>
          <a:bodyPr wrap="none" rtlCol="0">
            <a:spAutoFit/>
          </a:bodyPr>
          <a:lstStyle/>
          <a:p>
            <a:pPr algn="ctr"/>
            <a:r>
              <a:rPr lang="en-US" sz="2400" b="1" dirty="0" smtClean="0"/>
              <a:t>Invasive</a:t>
            </a:r>
          </a:p>
          <a:p>
            <a:pPr algn="ctr"/>
            <a:r>
              <a:rPr lang="en-US" sz="2400" dirty="0" smtClean="0"/>
              <a:t>Garlic Mustard </a:t>
            </a:r>
          </a:p>
          <a:p>
            <a:pPr algn="ctr"/>
            <a:r>
              <a:rPr lang="en-US" sz="2400" i="1" dirty="0" err="1" smtClean="0"/>
              <a:t>Alliaria</a:t>
            </a:r>
            <a:r>
              <a:rPr lang="en-US" sz="2400" i="1" dirty="0" smtClean="0"/>
              <a:t> </a:t>
            </a:r>
            <a:r>
              <a:rPr lang="en-US" sz="2400" i="1" dirty="0" err="1" smtClean="0"/>
              <a:t>petiolata</a:t>
            </a:r>
            <a:endParaRPr lang="en-US" sz="2400" dirty="0"/>
          </a:p>
        </p:txBody>
      </p:sp>
      <p:pic>
        <p:nvPicPr>
          <p:cNvPr id="6" name="Picture 5" descr="Tower_Mustard_in_Worcs_2_(c)_Tim_Wilkins_Plantlife_lo-res.jp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729678" y="3285011"/>
            <a:ext cx="1836700" cy="2451113"/>
          </a:xfrm>
          <a:prstGeom prst="rect">
            <a:avLst/>
          </a:prstGeom>
          <a:ln w="28575" cmpd="sng">
            <a:solidFill>
              <a:schemeClr val="bg1">
                <a:lumMod val="65000"/>
              </a:schemeClr>
            </a:solidFill>
          </a:ln>
        </p:spPr>
      </p:pic>
      <p:sp>
        <p:nvSpPr>
          <p:cNvPr id="9" name="TextBox 8"/>
          <p:cNvSpPr txBox="1"/>
          <p:nvPr/>
        </p:nvSpPr>
        <p:spPr>
          <a:xfrm>
            <a:off x="6483853" y="1979684"/>
            <a:ext cx="2202947" cy="1200328"/>
          </a:xfrm>
          <a:prstGeom prst="rect">
            <a:avLst/>
          </a:prstGeom>
          <a:noFill/>
        </p:spPr>
        <p:txBody>
          <a:bodyPr wrap="none" rtlCol="0">
            <a:spAutoFit/>
          </a:bodyPr>
          <a:lstStyle/>
          <a:p>
            <a:pPr algn="ctr"/>
            <a:r>
              <a:rPr lang="en-US" sz="2400" b="1" dirty="0" smtClean="0"/>
              <a:t>Native</a:t>
            </a:r>
          </a:p>
          <a:p>
            <a:pPr algn="ctr"/>
            <a:r>
              <a:rPr lang="en-US" sz="2400" dirty="0" smtClean="0"/>
              <a:t>Tower Mustard</a:t>
            </a:r>
          </a:p>
          <a:p>
            <a:pPr algn="ctr"/>
            <a:r>
              <a:rPr lang="en-US" sz="2400" dirty="0" smtClean="0"/>
              <a:t> </a:t>
            </a:r>
            <a:r>
              <a:rPr lang="en-US" sz="2400" i="1" dirty="0" err="1" smtClean="0"/>
              <a:t>Arabis</a:t>
            </a:r>
            <a:r>
              <a:rPr lang="en-US" sz="2400" i="1" dirty="0" smtClean="0"/>
              <a:t> </a:t>
            </a:r>
            <a:r>
              <a:rPr lang="en-US" sz="2400" i="1" dirty="0" err="1" smtClean="0"/>
              <a:t>glabra</a:t>
            </a:r>
            <a:endParaRPr lang="en-US" sz="2400" i="1" dirty="0"/>
          </a:p>
        </p:txBody>
      </p:sp>
      <p:sp>
        <p:nvSpPr>
          <p:cNvPr id="13" name="TextBox 12"/>
          <p:cNvSpPr txBox="1"/>
          <p:nvPr/>
        </p:nvSpPr>
        <p:spPr>
          <a:xfrm>
            <a:off x="457200" y="0"/>
            <a:ext cx="8229600" cy="369332"/>
          </a:xfrm>
          <a:prstGeom prst="rect">
            <a:avLst/>
          </a:prstGeom>
          <a:noFill/>
        </p:spPr>
        <p:txBody>
          <a:bodyPr wrap="square" rtlCol="0">
            <a:spAutoFit/>
          </a:bodyPr>
          <a:lstStyle/>
          <a:p>
            <a:pPr algn="ctr"/>
            <a:r>
              <a:rPr lang="en-US" dirty="0" smtClean="0">
                <a:solidFill>
                  <a:schemeClr val="bg1">
                    <a:lumMod val="85000"/>
                  </a:schemeClr>
                </a:solidFill>
              </a:rPr>
              <a:t>Intro</a:t>
            </a:r>
            <a:r>
              <a:rPr lang="en-US" dirty="0" smtClean="0">
                <a:solidFill>
                  <a:schemeClr val="bg2">
                    <a:lumMod val="90000"/>
                  </a:schemeClr>
                </a:solidFill>
              </a:rPr>
              <a:t>	</a:t>
            </a:r>
            <a:r>
              <a:rPr lang="en-US" b="1" dirty="0" smtClean="0"/>
              <a:t>    	 </a:t>
            </a:r>
            <a:r>
              <a:rPr lang="en-US" dirty="0" smtClean="0">
                <a:solidFill>
                  <a:schemeClr val="bg1">
                    <a:lumMod val="85000"/>
                  </a:schemeClr>
                </a:solidFill>
              </a:rPr>
              <a:t>IPMs</a:t>
            </a:r>
            <a:r>
              <a:rPr lang="en-US" b="1" dirty="0" smtClean="0"/>
              <a:t> </a:t>
            </a:r>
            <a:r>
              <a:rPr lang="en-US" dirty="0" smtClean="0">
                <a:solidFill>
                  <a:schemeClr val="bg1">
                    <a:lumMod val="85000"/>
                  </a:schemeClr>
                </a:solidFill>
              </a:rPr>
              <a:t>  	   	 </a:t>
            </a:r>
            <a:r>
              <a:rPr lang="en-US" b="1" dirty="0" smtClean="0"/>
              <a:t> Invasion  </a:t>
            </a:r>
            <a:r>
              <a:rPr lang="en-US" dirty="0" smtClean="0">
                <a:solidFill>
                  <a:schemeClr val="bg1">
                    <a:lumMod val="85000"/>
                  </a:schemeClr>
                </a:solidFill>
              </a:rPr>
              <a:t>	    Future</a:t>
            </a:r>
            <a:endParaRPr lang="en-US" dirty="0">
              <a:solidFill>
                <a:schemeClr val="bg1">
                  <a:lumMod val="85000"/>
                </a:schemeClr>
              </a:solidFill>
            </a:endParaRPr>
          </a:p>
        </p:txBody>
      </p:sp>
      <p:sp>
        <p:nvSpPr>
          <p:cNvPr id="12" name="TextBox 11"/>
          <p:cNvSpPr txBox="1"/>
          <p:nvPr/>
        </p:nvSpPr>
        <p:spPr>
          <a:xfrm>
            <a:off x="4033321" y="6301205"/>
            <a:ext cx="4901064" cy="701731"/>
          </a:xfrm>
          <a:prstGeom prst="rect">
            <a:avLst/>
          </a:prstGeom>
          <a:noFill/>
        </p:spPr>
        <p:txBody>
          <a:bodyPr wrap="none" rtlCol="0">
            <a:spAutoFit/>
          </a:bodyPr>
          <a:lstStyle/>
          <a:p>
            <a:pPr>
              <a:lnSpc>
                <a:spcPct val="120000"/>
              </a:lnSpc>
            </a:pPr>
            <a:r>
              <a:rPr lang="en-US" b="1" dirty="0">
                <a:solidFill>
                  <a:srgbClr val="404040"/>
                </a:solidFill>
              </a:rPr>
              <a:t>Merow, Bois, Allen, Xie, Silander</a:t>
            </a:r>
            <a:r>
              <a:rPr lang="en-US" dirty="0">
                <a:solidFill>
                  <a:srgbClr val="404040"/>
                </a:solidFill>
              </a:rPr>
              <a:t>. Submitted</a:t>
            </a:r>
          </a:p>
          <a:p>
            <a:endParaRPr lang="en-US"/>
          </a:p>
        </p:txBody>
      </p:sp>
    </p:spTree>
    <p:extLst>
      <p:ext uri="{BB962C8B-B14F-4D97-AF65-F5344CB8AC3E}">
        <p14:creationId xmlns:p14="http://schemas.microsoft.com/office/powerpoint/2010/main" val="187931997"/>
      </p:ext>
    </p:extLst>
  </p:cSld>
  <p:clrMapOvr>
    <a:masterClrMapping/>
  </p:clrMapOvr>
  <mc:AlternateContent xmlns:mc="http://schemas.openxmlformats.org/markup-compatibility/2006">
    <mc:Choice xmlns:p14="http://schemas.microsoft.com/office/powerpoint/2010/main" Requires="p14">
      <p:transition spd="slow" p14:dur="2000" advTm="13747"/>
    </mc:Choice>
    <mc:Fallback>
      <p:transition spd="slow" advTm="13747"/>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Case Study – </a:t>
            </a:r>
            <a:r>
              <a:rPr lang="en-US" i="1" dirty="0" smtClean="0"/>
              <a:t>Woody shrubs</a:t>
            </a:r>
            <a:endParaRPr lang="en-US" dirty="0"/>
          </a:p>
        </p:txBody>
      </p:sp>
      <p:pic>
        <p:nvPicPr>
          <p:cNvPr id="16" name="Picture 15" descr="usa_map.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4392" y="2185287"/>
            <a:ext cx="2089566" cy="1354328"/>
          </a:xfrm>
          <a:prstGeom prst="rect">
            <a:avLst/>
          </a:prstGeom>
        </p:spPr>
      </p:pic>
      <p:sp>
        <p:nvSpPr>
          <p:cNvPr id="18" name="Rounded Rectangle 17"/>
          <p:cNvSpPr/>
          <p:nvPr/>
        </p:nvSpPr>
        <p:spPr>
          <a:xfrm>
            <a:off x="2358616" y="2185287"/>
            <a:ext cx="295342" cy="530082"/>
          </a:xfrm>
          <a:prstGeom prst="roundRect">
            <a:avLst/>
          </a:prstGeom>
          <a:noFill/>
          <a:ln w="38100" cmpd="sng">
            <a:solidFill>
              <a:schemeClr val="tx1">
                <a:lumMod val="85000"/>
                <a:lumOff val="1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9" name="Picture 18" descr="Screen Shot 2013-03-16 at 10.21.07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a:off x="448003" y="3515868"/>
            <a:ext cx="2137202" cy="2184696"/>
          </a:xfrm>
          <a:prstGeom prst="rect">
            <a:avLst/>
          </a:prstGeom>
        </p:spPr>
      </p:pic>
      <p:sp>
        <p:nvSpPr>
          <p:cNvPr id="3" name="TextBox 2"/>
          <p:cNvSpPr txBox="1"/>
          <p:nvPr/>
        </p:nvSpPr>
        <p:spPr>
          <a:xfrm>
            <a:off x="3265821" y="1935685"/>
            <a:ext cx="2844172" cy="1200328"/>
          </a:xfrm>
          <a:prstGeom prst="rect">
            <a:avLst/>
          </a:prstGeom>
          <a:noFill/>
        </p:spPr>
        <p:txBody>
          <a:bodyPr wrap="none" rtlCol="0">
            <a:spAutoFit/>
          </a:bodyPr>
          <a:lstStyle/>
          <a:p>
            <a:pPr algn="ctr"/>
            <a:r>
              <a:rPr lang="en-US" sz="2400" b="1" dirty="0" smtClean="0"/>
              <a:t>Invasive</a:t>
            </a:r>
          </a:p>
          <a:p>
            <a:pPr algn="ctr"/>
            <a:r>
              <a:rPr lang="en-US" sz="2400" dirty="0" smtClean="0"/>
              <a:t>Japanse barberry</a:t>
            </a:r>
          </a:p>
          <a:p>
            <a:pPr algn="ctr"/>
            <a:r>
              <a:rPr lang="en-US" sz="2400" i="1" dirty="0"/>
              <a:t>Berberis thunbergii</a:t>
            </a:r>
          </a:p>
        </p:txBody>
      </p:sp>
      <p:sp>
        <p:nvSpPr>
          <p:cNvPr id="9" name="TextBox 8"/>
          <p:cNvSpPr txBox="1"/>
          <p:nvPr/>
        </p:nvSpPr>
        <p:spPr>
          <a:xfrm>
            <a:off x="6359735" y="1979684"/>
            <a:ext cx="2451186" cy="1200328"/>
          </a:xfrm>
          <a:prstGeom prst="rect">
            <a:avLst/>
          </a:prstGeom>
          <a:noFill/>
        </p:spPr>
        <p:txBody>
          <a:bodyPr wrap="none" rtlCol="0">
            <a:spAutoFit/>
          </a:bodyPr>
          <a:lstStyle/>
          <a:p>
            <a:pPr algn="ctr"/>
            <a:r>
              <a:rPr lang="en-US" sz="2400" b="1" dirty="0" smtClean="0"/>
              <a:t>Native</a:t>
            </a:r>
          </a:p>
          <a:p>
            <a:pPr algn="ctr"/>
            <a:r>
              <a:rPr lang="en-US" sz="2400" dirty="0" smtClean="0"/>
              <a:t>Spicebush</a:t>
            </a:r>
          </a:p>
          <a:p>
            <a:pPr algn="ctr"/>
            <a:r>
              <a:rPr lang="en-US" sz="2400" i="1" dirty="0"/>
              <a:t>Lindera benzoin</a:t>
            </a:r>
          </a:p>
        </p:txBody>
      </p:sp>
      <p:sp>
        <p:nvSpPr>
          <p:cNvPr id="4" name="TextBox 3"/>
          <p:cNvSpPr txBox="1"/>
          <p:nvPr/>
        </p:nvSpPr>
        <p:spPr>
          <a:xfrm>
            <a:off x="4033321" y="6301205"/>
            <a:ext cx="4901064" cy="701731"/>
          </a:xfrm>
          <a:prstGeom prst="rect">
            <a:avLst/>
          </a:prstGeom>
          <a:noFill/>
        </p:spPr>
        <p:txBody>
          <a:bodyPr wrap="none" rtlCol="0">
            <a:spAutoFit/>
          </a:bodyPr>
          <a:lstStyle/>
          <a:p>
            <a:pPr>
              <a:lnSpc>
                <a:spcPct val="120000"/>
              </a:lnSpc>
            </a:pPr>
            <a:r>
              <a:rPr lang="en-US" b="1" dirty="0">
                <a:solidFill>
                  <a:srgbClr val="404040"/>
                </a:solidFill>
              </a:rPr>
              <a:t>Merow, Bois, Allen, Xie, Silander</a:t>
            </a:r>
            <a:r>
              <a:rPr lang="en-US" dirty="0">
                <a:solidFill>
                  <a:srgbClr val="404040"/>
                </a:solidFill>
              </a:rPr>
              <a:t>. Submitted</a:t>
            </a:r>
          </a:p>
          <a:p>
            <a:endParaRPr lang="en-US"/>
          </a:p>
        </p:txBody>
      </p:sp>
      <p:pic>
        <p:nvPicPr>
          <p:cNvPr id="5" name="Picture 4" descr="5456904.jpg"/>
          <p:cNvPicPr>
            <a:picLocks noChangeAspect="1"/>
          </p:cNvPicPr>
          <p:nvPr/>
        </p:nvPicPr>
        <p:blipFill rotWithShape="1">
          <a:blip r:embed="rId5">
            <a:extLst>
              <a:ext uri="{28A0092B-C50C-407E-A947-70E740481C1C}">
                <a14:useLocalDpi xmlns:a14="http://schemas.microsoft.com/office/drawing/2010/main" val="0"/>
              </a:ext>
            </a:extLst>
          </a:blip>
          <a:srcRect b="5801"/>
          <a:stretch/>
        </p:blipFill>
        <p:spPr>
          <a:xfrm>
            <a:off x="3288959" y="3285011"/>
            <a:ext cx="2800376" cy="1978433"/>
          </a:xfrm>
          <a:prstGeom prst="rect">
            <a:avLst/>
          </a:prstGeom>
          <a:ln w="38100" cmpd="sng">
            <a:solidFill>
              <a:schemeClr val="bg1">
                <a:lumMod val="75000"/>
              </a:schemeClr>
            </a:solidFill>
          </a:ln>
        </p:spPr>
      </p:pic>
      <p:pic>
        <p:nvPicPr>
          <p:cNvPr id="7" name="Picture 6" descr="d05_7003_lindera-benzoin.jpg"/>
          <p:cNvPicPr>
            <a:picLocks noChangeAspect="1"/>
          </p:cNvPicPr>
          <p:nvPr/>
        </p:nvPicPr>
        <p:blipFill rotWithShape="1">
          <a:blip r:embed="rId6">
            <a:extLst>
              <a:ext uri="{28A0092B-C50C-407E-A947-70E740481C1C}">
                <a14:useLocalDpi xmlns:a14="http://schemas.microsoft.com/office/drawing/2010/main" val="0"/>
              </a:ext>
            </a:extLst>
          </a:blip>
          <a:srcRect b="6346"/>
          <a:stretch/>
        </p:blipFill>
        <p:spPr>
          <a:xfrm>
            <a:off x="6483853" y="3180012"/>
            <a:ext cx="1996925" cy="2803099"/>
          </a:xfrm>
          <a:prstGeom prst="rect">
            <a:avLst/>
          </a:prstGeom>
          <a:ln w="28575" cmpd="sng">
            <a:solidFill>
              <a:srgbClr val="BFBFBF"/>
            </a:solidFill>
          </a:ln>
        </p:spPr>
      </p:pic>
      <p:sp>
        <p:nvSpPr>
          <p:cNvPr id="14" name="TextBox 13"/>
          <p:cNvSpPr txBox="1"/>
          <p:nvPr/>
        </p:nvSpPr>
        <p:spPr>
          <a:xfrm>
            <a:off x="457200" y="0"/>
            <a:ext cx="8229600" cy="369332"/>
          </a:xfrm>
          <a:prstGeom prst="rect">
            <a:avLst/>
          </a:prstGeom>
          <a:noFill/>
        </p:spPr>
        <p:txBody>
          <a:bodyPr wrap="square" rtlCol="0">
            <a:spAutoFit/>
          </a:bodyPr>
          <a:lstStyle/>
          <a:p>
            <a:pPr algn="ctr"/>
            <a:r>
              <a:rPr lang="en-US" dirty="0" smtClean="0">
                <a:solidFill>
                  <a:schemeClr val="bg1">
                    <a:lumMod val="85000"/>
                  </a:schemeClr>
                </a:solidFill>
              </a:rPr>
              <a:t>Intro</a:t>
            </a:r>
            <a:r>
              <a:rPr lang="en-US" dirty="0" smtClean="0">
                <a:solidFill>
                  <a:schemeClr val="bg2">
                    <a:lumMod val="90000"/>
                  </a:schemeClr>
                </a:solidFill>
              </a:rPr>
              <a:t>	</a:t>
            </a:r>
            <a:r>
              <a:rPr lang="en-US" b="1" dirty="0" smtClean="0"/>
              <a:t>    	 </a:t>
            </a:r>
            <a:r>
              <a:rPr lang="en-US" dirty="0" smtClean="0">
                <a:solidFill>
                  <a:schemeClr val="bg1">
                    <a:lumMod val="85000"/>
                  </a:schemeClr>
                </a:solidFill>
              </a:rPr>
              <a:t>IPMs</a:t>
            </a:r>
            <a:r>
              <a:rPr lang="en-US" b="1" dirty="0" smtClean="0"/>
              <a:t> </a:t>
            </a:r>
            <a:r>
              <a:rPr lang="en-US" dirty="0" smtClean="0">
                <a:solidFill>
                  <a:schemeClr val="bg1">
                    <a:lumMod val="85000"/>
                  </a:schemeClr>
                </a:solidFill>
              </a:rPr>
              <a:t>  	   	 </a:t>
            </a:r>
            <a:r>
              <a:rPr lang="en-US" b="1" dirty="0" smtClean="0"/>
              <a:t> Invasion  </a:t>
            </a:r>
            <a:r>
              <a:rPr lang="en-US" dirty="0" smtClean="0">
                <a:solidFill>
                  <a:schemeClr val="bg1">
                    <a:lumMod val="85000"/>
                  </a:schemeClr>
                </a:solidFill>
              </a:rPr>
              <a:t>	    Future</a:t>
            </a:r>
            <a:endParaRPr lang="en-US" dirty="0">
              <a:solidFill>
                <a:schemeClr val="bg1">
                  <a:lumMod val="85000"/>
                </a:schemeClr>
              </a:solidFill>
            </a:endParaRPr>
          </a:p>
        </p:txBody>
      </p:sp>
    </p:spTree>
    <p:extLst>
      <p:ext uri="{BB962C8B-B14F-4D97-AF65-F5344CB8AC3E}">
        <p14:creationId xmlns:p14="http://schemas.microsoft.com/office/powerpoint/2010/main" val="443902380"/>
      </p:ext>
    </p:extLst>
  </p:cSld>
  <p:clrMapOvr>
    <a:masterClrMapping/>
  </p:clrMapOvr>
  <mc:AlternateContent xmlns:mc="http://schemas.openxmlformats.org/markup-compatibility/2006">
    <mc:Choice xmlns:p14="http://schemas.microsoft.com/office/powerpoint/2010/main" Requires="p14">
      <p:transition spd="slow" p14:dur="2000" advTm="13747"/>
    </mc:Choice>
    <mc:Fallback>
      <p:transition spd="slow" advTm="13747"/>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Screen Shot 2015-08-06 at 6.51.50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23070" y="1790374"/>
            <a:ext cx="4820930" cy="4572001"/>
          </a:xfrm>
          <a:prstGeom prst="rect">
            <a:avLst/>
          </a:prstGeom>
        </p:spPr>
      </p:pic>
      <p:sp>
        <p:nvSpPr>
          <p:cNvPr id="2" name="Title 1"/>
          <p:cNvSpPr>
            <a:spLocks noGrp="1"/>
          </p:cNvSpPr>
          <p:nvPr>
            <p:ph type="title"/>
          </p:nvPr>
        </p:nvSpPr>
        <p:spPr>
          <a:xfrm>
            <a:off x="457200" y="370808"/>
            <a:ext cx="8229600" cy="990600"/>
          </a:xfrm>
        </p:spPr>
        <p:txBody>
          <a:bodyPr>
            <a:normAutofit/>
          </a:bodyPr>
          <a:lstStyle/>
          <a:p>
            <a:r>
              <a:rPr lang="en-US"/>
              <a:t>Invasions require extrapolation</a:t>
            </a:r>
            <a:endParaRPr lang="en-US" dirty="0"/>
          </a:p>
        </p:txBody>
      </p:sp>
      <p:pic>
        <p:nvPicPr>
          <p:cNvPr id="4" name="Picture 3"/>
          <p:cNvPicPr/>
          <p:nvPr/>
        </p:nvPicPr>
        <p:blipFill>
          <a:blip r:embed="rId4">
            <a:extLst>
              <a:ext uri="{28A0092B-C50C-407E-A947-70E740481C1C}">
                <a14:useLocalDpi xmlns:a14="http://schemas.microsoft.com/office/drawing/2010/main" val="0"/>
              </a:ext>
            </a:extLst>
          </a:blip>
          <a:stretch>
            <a:fillRect/>
          </a:stretch>
        </p:blipFill>
        <p:spPr>
          <a:xfrm>
            <a:off x="457200" y="2342440"/>
            <a:ext cx="3578578" cy="4205111"/>
          </a:xfrm>
          <a:prstGeom prst="rect">
            <a:avLst/>
          </a:prstGeom>
          <a:extLst>
            <a:ext uri="{FAA26D3D-D897-4be2-8F04-BA451C77F1D7}">
              <ma14:placeholderFlag xmlns:ma14="http://schemas.microsoft.com/office/mac/drawingml/2011/main"/>
            </a:ext>
          </a:extLst>
        </p:spPr>
      </p:pic>
      <p:pic>
        <p:nvPicPr>
          <p:cNvPr id="11" name="Picture 10" descr="Alliaria_petiolata_-_garlic_mustard_-_desc-flowers_buds_seedpods.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29636" y="513119"/>
            <a:ext cx="1403640" cy="1278992"/>
          </a:xfrm>
          <a:prstGeom prst="rect">
            <a:avLst/>
          </a:prstGeom>
          <a:ln w="38100" cmpd="sng">
            <a:solidFill>
              <a:srgbClr val="595959"/>
            </a:solidFill>
          </a:ln>
        </p:spPr>
      </p:pic>
      <p:sp>
        <p:nvSpPr>
          <p:cNvPr id="3" name="TextBox 2"/>
          <p:cNvSpPr txBox="1"/>
          <p:nvPr/>
        </p:nvSpPr>
        <p:spPr>
          <a:xfrm>
            <a:off x="2336767" y="2352372"/>
            <a:ext cx="897877" cy="1631216"/>
          </a:xfrm>
          <a:prstGeom prst="rect">
            <a:avLst/>
          </a:prstGeom>
          <a:noFill/>
        </p:spPr>
        <p:txBody>
          <a:bodyPr wrap="none" rtlCol="0">
            <a:spAutoFit/>
          </a:bodyPr>
          <a:lstStyle/>
          <a:p>
            <a:r>
              <a:rPr lang="en-US" sz="10000" dirty="0" smtClean="0">
                <a:solidFill>
                  <a:srgbClr val="FF0000"/>
                </a:solidFill>
              </a:rPr>
              <a:t>?</a:t>
            </a:r>
            <a:endParaRPr lang="en-US" sz="10000" dirty="0">
              <a:solidFill>
                <a:srgbClr val="FF0000"/>
              </a:solidFill>
            </a:endParaRPr>
          </a:p>
        </p:txBody>
      </p:sp>
      <p:sp>
        <p:nvSpPr>
          <p:cNvPr id="5" name="TextBox 4"/>
          <p:cNvSpPr txBox="1"/>
          <p:nvPr/>
        </p:nvSpPr>
        <p:spPr>
          <a:xfrm>
            <a:off x="4323070" y="2621371"/>
            <a:ext cx="1775396" cy="830997"/>
          </a:xfrm>
          <a:prstGeom prst="rect">
            <a:avLst/>
          </a:prstGeom>
          <a:solidFill>
            <a:srgbClr val="3366FF"/>
          </a:solidFill>
          <a:ln>
            <a:solidFill>
              <a:srgbClr val="979797"/>
            </a:solidFill>
          </a:ln>
        </p:spPr>
        <p:txBody>
          <a:bodyPr wrap="none" rtlCol="0">
            <a:spAutoFit/>
          </a:bodyPr>
          <a:lstStyle/>
          <a:p>
            <a:pPr algn="ctr"/>
            <a:r>
              <a:rPr lang="en-US" sz="2400"/>
              <a:t>Occurrence </a:t>
            </a:r>
          </a:p>
          <a:p>
            <a:pPr algn="ctr"/>
            <a:r>
              <a:rPr lang="en-US" sz="2400"/>
              <a:t>model</a:t>
            </a:r>
          </a:p>
        </p:txBody>
      </p:sp>
      <p:sp>
        <p:nvSpPr>
          <p:cNvPr id="12" name="TextBox 11"/>
          <p:cNvSpPr txBox="1"/>
          <p:nvPr/>
        </p:nvSpPr>
        <p:spPr>
          <a:xfrm>
            <a:off x="457200" y="0"/>
            <a:ext cx="8229600" cy="369332"/>
          </a:xfrm>
          <a:prstGeom prst="rect">
            <a:avLst/>
          </a:prstGeom>
          <a:noFill/>
        </p:spPr>
        <p:txBody>
          <a:bodyPr wrap="square" rtlCol="0">
            <a:spAutoFit/>
          </a:bodyPr>
          <a:lstStyle/>
          <a:p>
            <a:pPr algn="ctr"/>
            <a:r>
              <a:rPr lang="en-US" dirty="0" smtClean="0">
                <a:solidFill>
                  <a:schemeClr val="bg1">
                    <a:lumMod val="85000"/>
                  </a:schemeClr>
                </a:solidFill>
              </a:rPr>
              <a:t>Intro</a:t>
            </a:r>
            <a:r>
              <a:rPr lang="en-US" dirty="0" smtClean="0">
                <a:solidFill>
                  <a:schemeClr val="bg2">
                    <a:lumMod val="90000"/>
                  </a:schemeClr>
                </a:solidFill>
              </a:rPr>
              <a:t>	</a:t>
            </a:r>
            <a:r>
              <a:rPr lang="en-US" b="1" dirty="0" smtClean="0"/>
              <a:t>    	 </a:t>
            </a:r>
            <a:r>
              <a:rPr lang="en-US" dirty="0" smtClean="0">
                <a:solidFill>
                  <a:schemeClr val="bg1">
                    <a:lumMod val="85000"/>
                  </a:schemeClr>
                </a:solidFill>
              </a:rPr>
              <a:t>IPMs</a:t>
            </a:r>
            <a:r>
              <a:rPr lang="en-US" b="1" dirty="0" smtClean="0"/>
              <a:t> </a:t>
            </a:r>
            <a:r>
              <a:rPr lang="en-US" dirty="0" smtClean="0">
                <a:solidFill>
                  <a:schemeClr val="bg1">
                    <a:lumMod val="85000"/>
                  </a:schemeClr>
                </a:solidFill>
              </a:rPr>
              <a:t>  	   	 </a:t>
            </a:r>
            <a:r>
              <a:rPr lang="en-US" b="1" dirty="0" smtClean="0"/>
              <a:t> Invasion  </a:t>
            </a:r>
            <a:r>
              <a:rPr lang="en-US" dirty="0" smtClean="0">
                <a:solidFill>
                  <a:schemeClr val="bg1">
                    <a:lumMod val="85000"/>
                  </a:schemeClr>
                </a:solidFill>
              </a:rPr>
              <a:t>	    Future</a:t>
            </a:r>
            <a:endParaRPr lang="en-US" dirty="0">
              <a:solidFill>
                <a:schemeClr val="bg1">
                  <a:lumMod val="85000"/>
                </a:schemeClr>
              </a:solidFill>
            </a:endParaRPr>
          </a:p>
        </p:txBody>
      </p:sp>
      <p:sp>
        <p:nvSpPr>
          <p:cNvPr id="6" name="TextBox 5"/>
          <p:cNvSpPr txBox="1"/>
          <p:nvPr/>
        </p:nvSpPr>
        <p:spPr>
          <a:xfrm>
            <a:off x="920923" y="1804485"/>
            <a:ext cx="2831687" cy="369332"/>
          </a:xfrm>
          <a:prstGeom prst="rect">
            <a:avLst/>
          </a:prstGeom>
          <a:noFill/>
        </p:spPr>
        <p:txBody>
          <a:bodyPr wrap="none" rtlCol="0">
            <a:spAutoFit/>
          </a:bodyPr>
          <a:lstStyle/>
          <a:p>
            <a:r>
              <a:rPr lang="en-US" dirty="0"/>
              <a:t>What we ‘know’ already…</a:t>
            </a:r>
            <a:endParaRPr lang="en-US"/>
          </a:p>
        </p:txBody>
      </p:sp>
    </p:spTree>
    <p:extLst>
      <p:ext uri="{BB962C8B-B14F-4D97-AF65-F5344CB8AC3E}">
        <p14:creationId xmlns:p14="http://schemas.microsoft.com/office/powerpoint/2010/main" val="46533238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6" name="TextBox 5"/>
          <p:cNvSpPr txBox="1"/>
          <p:nvPr/>
        </p:nvSpPr>
        <p:spPr>
          <a:xfrm>
            <a:off x="451265" y="2476902"/>
            <a:ext cx="8352172" cy="954107"/>
          </a:xfrm>
          <a:prstGeom prst="rect">
            <a:avLst/>
          </a:prstGeom>
          <a:solidFill>
            <a:srgbClr val="D9D9D9"/>
          </a:solidFill>
          <a:ln w="38100" cmpd="sng">
            <a:solidFill>
              <a:schemeClr val="tx2"/>
            </a:solidFill>
          </a:ln>
        </p:spPr>
        <p:txBody>
          <a:bodyPr wrap="square" rtlCol="0">
            <a:spAutoFit/>
          </a:bodyPr>
          <a:lstStyle/>
          <a:p>
            <a:pPr algn="ctr"/>
            <a:r>
              <a:rPr lang="en-US" sz="2800" b="1" dirty="0"/>
              <a:t>Will climate change affect native and invasive species similarly?</a:t>
            </a:r>
          </a:p>
        </p:txBody>
      </p:sp>
      <p:sp>
        <p:nvSpPr>
          <p:cNvPr id="7" name="TextBox 6"/>
          <p:cNvSpPr txBox="1"/>
          <p:nvPr/>
        </p:nvSpPr>
        <p:spPr>
          <a:xfrm>
            <a:off x="457200" y="3659861"/>
            <a:ext cx="8352172" cy="523220"/>
          </a:xfrm>
          <a:prstGeom prst="rect">
            <a:avLst/>
          </a:prstGeom>
          <a:solidFill>
            <a:srgbClr val="D9D9D9"/>
          </a:solidFill>
          <a:ln w="38100" cmpd="sng">
            <a:solidFill>
              <a:schemeClr val="tx2"/>
            </a:solidFill>
          </a:ln>
        </p:spPr>
        <p:txBody>
          <a:bodyPr wrap="square" rtlCol="0">
            <a:spAutoFit/>
          </a:bodyPr>
          <a:lstStyle/>
          <a:p>
            <a:pPr algn="ctr"/>
            <a:r>
              <a:rPr lang="en-US" sz="2800" dirty="0"/>
              <a:t>How can demography inform management?</a:t>
            </a:r>
          </a:p>
        </p:txBody>
      </p:sp>
      <p:sp>
        <p:nvSpPr>
          <p:cNvPr id="10" name="TextBox 9"/>
          <p:cNvSpPr txBox="1"/>
          <p:nvPr/>
        </p:nvSpPr>
        <p:spPr>
          <a:xfrm>
            <a:off x="457200" y="1748760"/>
            <a:ext cx="8352172" cy="523220"/>
          </a:xfrm>
          <a:prstGeom prst="rect">
            <a:avLst/>
          </a:prstGeom>
          <a:solidFill>
            <a:srgbClr val="D9D9D9"/>
          </a:solidFill>
          <a:ln w="38100" cmpd="sng">
            <a:solidFill>
              <a:schemeClr val="tx2"/>
            </a:solidFill>
          </a:ln>
        </p:spPr>
        <p:txBody>
          <a:bodyPr wrap="square" rtlCol="0">
            <a:spAutoFit/>
          </a:bodyPr>
          <a:lstStyle/>
          <a:p>
            <a:pPr algn="ctr"/>
            <a:r>
              <a:rPr lang="en-US" sz="2800" b="1" dirty="0" smtClean="0"/>
              <a:t>Are </a:t>
            </a:r>
            <a:r>
              <a:rPr lang="en-US" sz="2800" b="1" dirty="0" err="1" smtClean="0"/>
              <a:t>uninvaded</a:t>
            </a:r>
            <a:r>
              <a:rPr lang="en-US" sz="2800" b="1" dirty="0" smtClean="0"/>
              <a:t> regions suitable?</a:t>
            </a:r>
            <a:endParaRPr lang="en-US" sz="2800" b="1" dirty="0"/>
          </a:p>
        </p:txBody>
      </p:sp>
      <p:pic>
        <p:nvPicPr>
          <p:cNvPr id="11" name="Picture 10" descr="Alliaria_petiolata_-_garlic_mustard_-_desc-flowers_buds_seedpods.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28732" y="5462489"/>
            <a:ext cx="1354827" cy="1234514"/>
          </a:xfrm>
          <a:prstGeom prst="rect">
            <a:avLst/>
          </a:prstGeom>
          <a:ln w="38100" cmpd="sng">
            <a:solidFill>
              <a:srgbClr val="595959"/>
            </a:solidFill>
          </a:ln>
        </p:spPr>
      </p:pic>
      <p:sp>
        <p:nvSpPr>
          <p:cNvPr id="13" name="TextBox 12"/>
          <p:cNvSpPr txBox="1"/>
          <p:nvPr/>
        </p:nvSpPr>
        <p:spPr>
          <a:xfrm>
            <a:off x="6008138" y="4995021"/>
            <a:ext cx="2185664" cy="461665"/>
          </a:xfrm>
          <a:prstGeom prst="rect">
            <a:avLst/>
          </a:prstGeom>
          <a:noFill/>
        </p:spPr>
        <p:txBody>
          <a:bodyPr wrap="none" rtlCol="0">
            <a:spAutoFit/>
          </a:bodyPr>
          <a:lstStyle/>
          <a:p>
            <a:pPr algn="ctr"/>
            <a:r>
              <a:rPr lang="en-US" sz="2400" dirty="0" smtClean="0"/>
              <a:t>Garlic Mustard </a:t>
            </a:r>
          </a:p>
        </p:txBody>
      </p:sp>
      <p:pic>
        <p:nvPicPr>
          <p:cNvPr id="14" name="Picture 13" descr="Tower_Mustard_in_Worcs_2_(c)_Tim_Wilkins_Plantlife_lo-res.jp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48715" y="5411102"/>
            <a:ext cx="963568" cy="1285901"/>
          </a:xfrm>
          <a:prstGeom prst="rect">
            <a:avLst/>
          </a:prstGeom>
          <a:ln w="28575" cmpd="sng">
            <a:solidFill>
              <a:schemeClr val="bg1">
                <a:lumMod val="65000"/>
              </a:schemeClr>
            </a:solidFill>
          </a:ln>
        </p:spPr>
      </p:pic>
      <p:sp>
        <p:nvSpPr>
          <p:cNvPr id="15" name="TextBox 14"/>
          <p:cNvSpPr txBox="1"/>
          <p:nvPr/>
        </p:nvSpPr>
        <p:spPr>
          <a:xfrm>
            <a:off x="1223756" y="4982193"/>
            <a:ext cx="2202947" cy="461665"/>
          </a:xfrm>
          <a:prstGeom prst="rect">
            <a:avLst/>
          </a:prstGeom>
          <a:noFill/>
        </p:spPr>
        <p:txBody>
          <a:bodyPr wrap="none" rtlCol="0">
            <a:spAutoFit/>
          </a:bodyPr>
          <a:lstStyle/>
          <a:p>
            <a:pPr algn="ctr"/>
            <a:r>
              <a:rPr lang="en-US" sz="2400" dirty="0" smtClean="0"/>
              <a:t>Tower Mustard</a:t>
            </a:r>
          </a:p>
        </p:txBody>
      </p:sp>
      <p:pic>
        <p:nvPicPr>
          <p:cNvPr id="17" name="Picture 16"/>
          <p:cNvPicPr/>
          <p:nvPr/>
        </p:nvPicPr>
        <p:blipFill rotWithShape="1">
          <a:blip r:embed="rId5">
            <a:extLst>
              <a:ext uri="{28A0092B-C50C-407E-A947-70E740481C1C}">
                <a14:useLocalDpi xmlns:a14="http://schemas.microsoft.com/office/drawing/2010/main" val="0"/>
              </a:ext>
            </a:extLst>
          </a:blip>
          <a:srcRect b="16884"/>
          <a:stretch/>
        </p:blipFill>
        <p:spPr>
          <a:xfrm>
            <a:off x="3749867" y="5266718"/>
            <a:ext cx="1584133" cy="1430285"/>
          </a:xfrm>
          <a:prstGeom prst="rect">
            <a:avLst/>
          </a:prstGeom>
          <a:extLst>
            <a:ext uri="{FAA26D3D-D897-4be2-8F04-BA451C77F1D7}">
              <ma14:placeholderFlag xmlns:ma14="http://schemas.microsoft.com/office/mac/drawingml/2011/main"/>
            </a:ext>
          </a:extLst>
        </p:spPr>
      </p:pic>
      <p:sp>
        <p:nvSpPr>
          <p:cNvPr id="12" name="TextBox 11"/>
          <p:cNvSpPr txBox="1"/>
          <p:nvPr/>
        </p:nvSpPr>
        <p:spPr>
          <a:xfrm>
            <a:off x="451265" y="4434259"/>
            <a:ext cx="8352172" cy="523220"/>
          </a:xfrm>
          <a:prstGeom prst="rect">
            <a:avLst/>
          </a:prstGeom>
          <a:solidFill>
            <a:srgbClr val="D9D9D9"/>
          </a:solidFill>
          <a:ln w="38100" cmpd="sng">
            <a:solidFill>
              <a:schemeClr val="tx2"/>
            </a:solidFill>
          </a:ln>
        </p:spPr>
        <p:txBody>
          <a:bodyPr wrap="square" rtlCol="0">
            <a:spAutoFit/>
          </a:bodyPr>
          <a:lstStyle/>
          <a:p>
            <a:pPr algn="ctr"/>
            <a:r>
              <a:rPr lang="en-US" sz="2800" dirty="0"/>
              <a:t>What is the demographic basis for invasion?</a:t>
            </a:r>
          </a:p>
        </p:txBody>
      </p:sp>
      <p:sp>
        <p:nvSpPr>
          <p:cNvPr id="18" name="TextBox 17"/>
          <p:cNvSpPr txBox="1"/>
          <p:nvPr/>
        </p:nvSpPr>
        <p:spPr>
          <a:xfrm>
            <a:off x="457200" y="0"/>
            <a:ext cx="8229600" cy="369332"/>
          </a:xfrm>
          <a:prstGeom prst="rect">
            <a:avLst/>
          </a:prstGeom>
          <a:noFill/>
        </p:spPr>
        <p:txBody>
          <a:bodyPr wrap="square" rtlCol="0">
            <a:spAutoFit/>
          </a:bodyPr>
          <a:lstStyle/>
          <a:p>
            <a:pPr algn="ctr"/>
            <a:r>
              <a:rPr lang="en-US" dirty="0" smtClean="0">
                <a:solidFill>
                  <a:schemeClr val="bg1">
                    <a:lumMod val="85000"/>
                  </a:schemeClr>
                </a:solidFill>
              </a:rPr>
              <a:t>Intro</a:t>
            </a:r>
            <a:r>
              <a:rPr lang="en-US" dirty="0" smtClean="0">
                <a:solidFill>
                  <a:schemeClr val="bg2">
                    <a:lumMod val="90000"/>
                  </a:schemeClr>
                </a:solidFill>
              </a:rPr>
              <a:t>	</a:t>
            </a:r>
            <a:r>
              <a:rPr lang="en-US" b="1" dirty="0" smtClean="0"/>
              <a:t>    	 </a:t>
            </a:r>
            <a:r>
              <a:rPr lang="en-US" dirty="0" smtClean="0">
                <a:solidFill>
                  <a:schemeClr val="bg1">
                    <a:lumMod val="85000"/>
                  </a:schemeClr>
                </a:solidFill>
              </a:rPr>
              <a:t>IPMs</a:t>
            </a:r>
            <a:r>
              <a:rPr lang="en-US" b="1" dirty="0" smtClean="0"/>
              <a:t> </a:t>
            </a:r>
            <a:r>
              <a:rPr lang="en-US" dirty="0" smtClean="0">
                <a:solidFill>
                  <a:schemeClr val="bg1">
                    <a:lumMod val="85000"/>
                  </a:schemeClr>
                </a:solidFill>
              </a:rPr>
              <a:t>  	   	 </a:t>
            </a:r>
            <a:r>
              <a:rPr lang="en-US" b="1" dirty="0" smtClean="0"/>
              <a:t> Invasion  </a:t>
            </a:r>
            <a:r>
              <a:rPr lang="en-US" dirty="0" smtClean="0">
                <a:solidFill>
                  <a:schemeClr val="bg1">
                    <a:lumMod val="85000"/>
                  </a:schemeClr>
                </a:solidFill>
              </a:rPr>
              <a:t>	    Future</a:t>
            </a:r>
            <a:endParaRPr lang="en-US" dirty="0">
              <a:solidFill>
                <a:schemeClr val="bg1">
                  <a:lumMod val="85000"/>
                </a:schemeClr>
              </a:solidFill>
            </a:endParaRPr>
          </a:p>
        </p:txBody>
      </p:sp>
    </p:spTree>
    <p:extLst>
      <p:ext uri="{BB962C8B-B14F-4D97-AF65-F5344CB8AC3E}">
        <p14:creationId xmlns:p14="http://schemas.microsoft.com/office/powerpoint/2010/main" val="31811344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a:t>
            </a:r>
            <a:endParaRPr lang="en-US" dirty="0"/>
          </a:p>
        </p:txBody>
      </p:sp>
      <p:sp>
        <p:nvSpPr>
          <p:cNvPr id="7" name="TextBox 6"/>
          <p:cNvSpPr txBox="1"/>
          <p:nvPr/>
        </p:nvSpPr>
        <p:spPr>
          <a:xfrm>
            <a:off x="452327" y="1680367"/>
            <a:ext cx="1570111" cy="461665"/>
          </a:xfrm>
          <a:prstGeom prst="rect">
            <a:avLst/>
          </a:prstGeom>
          <a:noFill/>
        </p:spPr>
        <p:txBody>
          <a:bodyPr wrap="none" rtlCol="0">
            <a:spAutoFit/>
          </a:bodyPr>
          <a:lstStyle/>
          <a:p>
            <a:r>
              <a:rPr lang="en-US" sz="2400" dirty="0" smtClean="0"/>
              <a:t>Predictors</a:t>
            </a:r>
            <a:endParaRPr lang="en-US" sz="2400" dirty="0"/>
          </a:p>
        </p:txBody>
      </p:sp>
      <p:sp>
        <p:nvSpPr>
          <p:cNvPr id="8" name="TextBox 7"/>
          <p:cNvSpPr txBox="1"/>
          <p:nvPr/>
        </p:nvSpPr>
        <p:spPr>
          <a:xfrm>
            <a:off x="2188878" y="2246087"/>
            <a:ext cx="5898278" cy="768731"/>
          </a:xfrm>
          <a:prstGeom prst="rect">
            <a:avLst/>
          </a:prstGeom>
          <a:solidFill>
            <a:schemeClr val="bg1"/>
          </a:solidFill>
        </p:spPr>
        <p:txBody>
          <a:bodyPr wrap="square" rtlCol="0">
            <a:spAutoFit/>
          </a:bodyPr>
          <a:lstStyle/>
          <a:p>
            <a:endParaRPr lang="en-US" dirty="0"/>
          </a:p>
        </p:txBody>
      </p:sp>
      <p:sp>
        <p:nvSpPr>
          <p:cNvPr id="10" name="TextBox 9"/>
          <p:cNvSpPr txBox="1"/>
          <p:nvPr/>
        </p:nvSpPr>
        <p:spPr>
          <a:xfrm>
            <a:off x="457200" y="2504956"/>
            <a:ext cx="1482923" cy="923330"/>
          </a:xfrm>
          <a:prstGeom prst="rect">
            <a:avLst/>
          </a:prstGeom>
          <a:solidFill>
            <a:srgbClr val="D9D9D9"/>
          </a:solidFill>
          <a:ln w="38100" cmpd="sng">
            <a:solidFill>
              <a:schemeClr val="tx1"/>
            </a:solidFill>
          </a:ln>
        </p:spPr>
        <p:txBody>
          <a:bodyPr wrap="square" rtlCol="0">
            <a:spAutoFit/>
          </a:bodyPr>
          <a:lstStyle/>
          <a:p>
            <a:pPr algn="ctr"/>
            <a:r>
              <a:rPr lang="en-US" dirty="0" smtClean="0"/>
              <a:t>PAR (Light)</a:t>
            </a:r>
          </a:p>
          <a:p>
            <a:pPr algn="ctr"/>
            <a:r>
              <a:rPr lang="en-US" dirty="0" smtClean="0"/>
              <a:t>pH</a:t>
            </a:r>
          </a:p>
          <a:p>
            <a:pPr algn="ctr"/>
            <a:r>
              <a:rPr lang="en-US" dirty="0" smtClean="0"/>
              <a:t>Nitrogen</a:t>
            </a:r>
          </a:p>
        </p:txBody>
      </p:sp>
      <p:sp>
        <p:nvSpPr>
          <p:cNvPr id="11" name="TextBox 10"/>
          <p:cNvSpPr txBox="1"/>
          <p:nvPr/>
        </p:nvSpPr>
        <p:spPr>
          <a:xfrm>
            <a:off x="452334" y="3931287"/>
            <a:ext cx="1487789" cy="1754327"/>
          </a:xfrm>
          <a:prstGeom prst="rect">
            <a:avLst/>
          </a:prstGeom>
          <a:solidFill>
            <a:srgbClr val="D9D9D9"/>
          </a:solidFill>
          <a:ln w="38100" cmpd="sng">
            <a:solidFill>
              <a:schemeClr val="tx1"/>
            </a:solidFill>
          </a:ln>
        </p:spPr>
        <p:txBody>
          <a:bodyPr wrap="square" rtlCol="0">
            <a:spAutoFit/>
          </a:bodyPr>
          <a:lstStyle/>
          <a:p>
            <a:pPr algn="ctr"/>
            <a:r>
              <a:rPr lang="en-US" dirty="0" smtClean="0"/>
              <a:t>Temperature Warmest Month</a:t>
            </a:r>
          </a:p>
          <a:p>
            <a:pPr algn="ctr"/>
            <a:endParaRPr lang="en-US" dirty="0" smtClean="0"/>
          </a:p>
          <a:p>
            <a:pPr algn="ctr"/>
            <a:r>
              <a:rPr lang="en-US" dirty="0" smtClean="0"/>
              <a:t>May precipitation</a:t>
            </a:r>
            <a:endParaRPr lang="en-US" dirty="0"/>
          </a:p>
        </p:txBody>
      </p:sp>
      <p:pic>
        <p:nvPicPr>
          <p:cNvPr id="9" name="Picture 8" descr="Screen Shot 2014-08-07 at 10.05.02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96139" y="569771"/>
            <a:ext cx="5890994" cy="6168581"/>
          </a:xfrm>
          <a:prstGeom prst="rect">
            <a:avLst/>
          </a:prstGeom>
        </p:spPr>
      </p:pic>
      <p:sp>
        <p:nvSpPr>
          <p:cNvPr id="12" name="TextBox 11"/>
          <p:cNvSpPr txBox="1"/>
          <p:nvPr/>
        </p:nvSpPr>
        <p:spPr>
          <a:xfrm>
            <a:off x="6959707" y="4127709"/>
            <a:ext cx="1767629" cy="2308324"/>
          </a:xfrm>
          <a:prstGeom prst="rect">
            <a:avLst/>
          </a:prstGeom>
          <a:solidFill>
            <a:srgbClr val="FFFFFF"/>
          </a:solidFill>
        </p:spPr>
        <p:txBody>
          <a:bodyPr wrap="square" rtlCol="0">
            <a:spAutoFit/>
          </a:bodyPr>
          <a:lstStyle/>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p:txBody>
      </p:sp>
      <p:sp>
        <p:nvSpPr>
          <p:cNvPr id="13" name="TextBox 12"/>
          <p:cNvSpPr txBox="1"/>
          <p:nvPr/>
        </p:nvSpPr>
        <p:spPr>
          <a:xfrm>
            <a:off x="4194909" y="6294516"/>
            <a:ext cx="2892977" cy="426809"/>
          </a:xfrm>
          <a:prstGeom prst="rect">
            <a:avLst/>
          </a:prstGeom>
          <a:solidFill>
            <a:srgbClr val="FFFFFF"/>
          </a:solidFill>
        </p:spPr>
        <p:txBody>
          <a:bodyPr wrap="square" rtlCol="0">
            <a:spAutoFit/>
          </a:bodyPr>
          <a:lstStyle/>
          <a:p>
            <a:endParaRPr lang="en-US" dirty="0" smtClean="0"/>
          </a:p>
        </p:txBody>
      </p:sp>
      <p:sp>
        <p:nvSpPr>
          <p:cNvPr id="14" name="TextBox 13"/>
          <p:cNvSpPr txBox="1"/>
          <p:nvPr/>
        </p:nvSpPr>
        <p:spPr>
          <a:xfrm>
            <a:off x="2536846" y="765632"/>
            <a:ext cx="3590805" cy="426809"/>
          </a:xfrm>
          <a:prstGeom prst="rect">
            <a:avLst/>
          </a:prstGeom>
          <a:solidFill>
            <a:srgbClr val="FFFFFF"/>
          </a:solidFill>
        </p:spPr>
        <p:txBody>
          <a:bodyPr wrap="square" rtlCol="0">
            <a:spAutoFit/>
          </a:bodyPr>
          <a:lstStyle/>
          <a:p>
            <a:endParaRPr lang="en-US" dirty="0" smtClean="0"/>
          </a:p>
        </p:txBody>
      </p:sp>
      <p:sp>
        <p:nvSpPr>
          <p:cNvPr id="5" name="TextBox 4"/>
          <p:cNvSpPr txBox="1"/>
          <p:nvPr/>
        </p:nvSpPr>
        <p:spPr>
          <a:xfrm>
            <a:off x="6423510" y="4309681"/>
            <a:ext cx="2238038" cy="923330"/>
          </a:xfrm>
          <a:prstGeom prst="rect">
            <a:avLst/>
          </a:prstGeom>
          <a:noFill/>
        </p:spPr>
        <p:txBody>
          <a:bodyPr wrap="none" rtlCol="0">
            <a:spAutoFit/>
          </a:bodyPr>
          <a:lstStyle/>
          <a:p>
            <a:pPr algn="ctr"/>
            <a:r>
              <a:rPr lang="en-US" dirty="0" smtClean="0"/>
              <a:t>21 plots</a:t>
            </a:r>
          </a:p>
          <a:p>
            <a:pPr algn="ctr"/>
            <a:endParaRPr lang="en-US" dirty="0" smtClean="0"/>
          </a:p>
          <a:p>
            <a:pPr algn="ctr"/>
            <a:r>
              <a:rPr lang="en-US" dirty="0"/>
              <a:t>o</a:t>
            </a:r>
            <a:r>
              <a:rPr lang="en-US" dirty="0" smtClean="0"/>
              <a:t>pen/closed canopy</a:t>
            </a:r>
            <a:endParaRPr lang="en-US" dirty="0"/>
          </a:p>
        </p:txBody>
      </p:sp>
      <p:sp>
        <p:nvSpPr>
          <p:cNvPr id="4" name="Oval 3"/>
          <p:cNvSpPr/>
          <p:nvPr/>
        </p:nvSpPr>
        <p:spPr>
          <a:xfrm>
            <a:off x="7345937" y="903111"/>
            <a:ext cx="838508" cy="763145"/>
          </a:xfrm>
          <a:prstGeom prst="ellipse">
            <a:avLst/>
          </a:prstGeom>
          <a:solidFill>
            <a:srgbClr val="D61517"/>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5990145" y="2561400"/>
            <a:ext cx="838508" cy="763145"/>
          </a:xfrm>
          <a:prstGeom prst="ellipse">
            <a:avLst/>
          </a:prstGeom>
          <a:solidFill>
            <a:srgbClr val="D61517"/>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3011003" y="2872417"/>
            <a:ext cx="838508" cy="763145"/>
          </a:xfrm>
          <a:prstGeom prst="ellipse">
            <a:avLst/>
          </a:prstGeom>
          <a:solidFill>
            <a:srgbClr val="D61517"/>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3817988" y="5304041"/>
            <a:ext cx="838508" cy="763145"/>
          </a:xfrm>
          <a:prstGeom prst="ellipse">
            <a:avLst/>
          </a:prstGeom>
          <a:solidFill>
            <a:srgbClr val="D61517"/>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p:nvPr/>
        </p:nvSpPr>
        <p:spPr>
          <a:xfrm>
            <a:off x="2796139" y="5276489"/>
            <a:ext cx="838508" cy="763145"/>
          </a:xfrm>
          <a:prstGeom prst="ellipse">
            <a:avLst/>
          </a:prstGeom>
          <a:solidFill>
            <a:srgbClr val="D61517"/>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extBox 19"/>
          <p:cNvSpPr txBox="1"/>
          <p:nvPr/>
        </p:nvSpPr>
        <p:spPr>
          <a:xfrm>
            <a:off x="457200" y="0"/>
            <a:ext cx="8229600" cy="369332"/>
          </a:xfrm>
          <a:prstGeom prst="rect">
            <a:avLst/>
          </a:prstGeom>
          <a:noFill/>
        </p:spPr>
        <p:txBody>
          <a:bodyPr wrap="square" rtlCol="0">
            <a:spAutoFit/>
          </a:bodyPr>
          <a:lstStyle/>
          <a:p>
            <a:pPr algn="ctr"/>
            <a:r>
              <a:rPr lang="en-US" dirty="0" smtClean="0">
                <a:solidFill>
                  <a:schemeClr val="bg1">
                    <a:lumMod val="85000"/>
                  </a:schemeClr>
                </a:solidFill>
              </a:rPr>
              <a:t>Intro</a:t>
            </a:r>
            <a:r>
              <a:rPr lang="en-US" dirty="0" smtClean="0">
                <a:solidFill>
                  <a:schemeClr val="bg2">
                    <a:lumMod val="90000"/>
                  </a:schemeClr>
                </a:solidFill>
              </a:rPr>
              <a:t>	</a:t>
            </a:r>
            <a:r>
              <a:rPr lang="en-US" b="1" dirty="0" smtClean="0"/>
              <a:t>    	 </a:t>
            </a:r>
            <a:r>
              <a:rPr lang="en-US" dirty="0" smtClean="0">
                <a:solidFill>
                  <a:schemeClr val="bg1">
                    <a:lumMod val="85000"/>
                  </a:schemeClr>
                </a:solidFill>
              </a:rPr>
              <a:t>IPMs</a:t>
            </a:r>
            <a:r>
              <a:rPr lang="en-US" b="1" dirty="0" smtClean="0"/>
              <a:t> </a:t>
            </a:r>
            <a:r>
              <a:rPr lang="en-US" dirty="0" smtClean="0">
                <a:solidFill>
                  <a:schemeClr val="bg1">
                    <a:lumMod val="85000"/>
                  </a:schemeClr>
                </a:solidFill>
              </a:rPr>
              <a:t>  	   	 </a:t>
            </a:r>
            <a:r>
              <a:rPr lang="en-US" b="1" dirty="0" smtClean="0"/>
              <a:t> Invasion  </a:t>
            </a:r>
            <a:r>
              <a:rPr lang="en-US" dirty="0" smtClean="0">
                <a:solidFill>
                  <a:schemeClr val="bg1">
                    <a:lumMod val="85000"/>
                  </a:schemeClr>
                </a:solidFill>
              </a:rPr>
              <a:t>	    Future</a:t>
            </a:r>
            <a:endParaRPr lang="en-US" dirty="0">
              <a:solidFill>
                <a:schemeClr val="bg1">
                  <a:lumMod val="85000"/>
                </a:schemeClr>
              </a:solidFill>
            </a:endParaRPr>
          </a:p>
        </p:txBody>
      </p:sp>
    </p:spTree>
    <p:extLst>
      <p:ext uri="{BB962C8B-B14F-4D97-AF65-F5344CB8AC3E}">
        <p14:creationId xmlns:p14="http://schemas.microsoft.com/office/powerpoint/2010/main" val="2005540919"/>
      </p:ext>
    </p:extLst>
  </p:cSld>
  <p:clrMapOvr>
    <a:masterClrMapping/>
  </p:clrMapOvr>
  <mc:AlternateContent xmlns:mc="http://schemas.openxmlformats.org/markup-compatibility/2006">
    <mc:Choice xmlns:p14="http://schemas.microsoft.com/office/powerpoint/2010/main" Requires="p14">
      <p:transition spd="slow" p14:dur="2000" advTm="25254"/>
    </mc:Choice>
    <mc:Fallback>
      <p:transition spd="slow" advTm="25254"/>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5-08-04 at 7.13.00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83175" y="541433"/>
            <a:ext cx="3642740" cy="6316567"/>
          </a:xfrm>
          <a:prstGeom prst="rect">
            <a:avLst/>
          </a:prstGeom>
        </p:spPr>
      </p:pic>
      <p:pic>
        <p:nvPicPr>
          <p:cNvPr id="5" name="Picture 4" descr="Screen Shot 2015-08-04 at 7.13.33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24691" y="541433"/>
            <a:ext cx="3621753" cy="6316567"/>
          </a:xfrm>
          <a:prstGeom prst="rect">
            <a:avLst/>
          </a:prstGeom>
        </p:spPr>
      </p:pic>
      <p:sp>
        <p:nvSpPr>
          <p:cNvPr id="6" name="TextBox 5"/>
          <p:cNvSpPr txBox="1"/>
          <p:nvPr/>
        </p:nvSpPr>
        <p:spPr>
          <a:xfrm rot="16200000">
            <a:off x="550334" y="2314223"/>
            <a:ext cx="1031465" cy="369332"/>
          </a:xfrm>
          <a:prstGeom prst="rect">
            <a:avLst/>
          </a:prstGeom>
          <a:noFill/>
        </p:spPr>
        <p:txBody>
          <a:bodyPr wrap="none" rtlCol="0">
            <a:spAutoFit/>
          </a:bodyPr>
          <a:lstStyle/>
          <a:p>
            <a:r>
              <a:rPr lang="en-US"/>
              <a:t>Invasive</a:t>
            </a:r>
          </a:p>
        </p:txBody>
      </p:sp>
      <p:sp>
        <p:nvSpPr>
          <p:cNvPr id="7" name="TextBox 6"/>
          <p:cNvSpPr txBox="1"/>
          <p:nvPr/>
        </p:nvSpPr>
        <p:spPr>
          <a:xfrm rot="16200000">
            <a:off x="779885" y="5641625"/>
            <a:ext cx="877163" cy="369332"/>
          </a:xfrm>
          <a:prstGeom prst="rect">
            <a:avLst/>
          </a:prstGeom>
          <a:noFill/>
        </p:spPr>
        <p:txBody>
          <a:bodyPr wrap="none" rtlCol="0">
            <a:spAutoFit/>
          </a:bodyPr>
          <a:lstStyle/>
          <a:p>
            <a:r>
              <a:rPr lang="en-US" b="1" dirty="0"/>
              <a:t>Native</a:t>
            </a:r>
          </a:p>
        </p:txBody>
      </p:sp>
      <p:sp>
        <p:nvSpPr>
          <p:cNvPr id="3" name="TextBox 2"/>
          <p:cNvSpPr txBox="1"/>
          <p:nvPr/>
        </p:nvSpPr>
        <p:spPr>
          <a:xfrm>
            <a:off x="570090" y="381000"/>
            <a:ext cx="8940800" cy="3394267"/>
          </a:xfrm>
          <a:prstGeom prst="rect">
            <a:avLst/>
          </a:prstGeom>
          <a:solidFill>
            <a:schemeClr val="bg1"/>
          </a:solidFill>
        </p:spPr>
        <p:txBody>
          <a:bodyPr wrap="square" rtlCol="0">
            <a:spAutoFit/>
          </a:bodyPr>
          <a:lstStyle/>
          <a:p>
            <a:endParaRPr lang="en-US"/>
          </a:p>
        </p:txBody>
      </p:sp>
      <p:sp>
        <p:nvSpPr>
          <p:cNvPr id="2" name="Title 1"/>
          <p:cNvSpPr>
            <a:spLocks noGrp="1"/>
          </p:cNvSpPr>
          <p:nvPr>
            <p:ph type="title"/>
          </p:nvPr>
        </p:nvSpPr>
        <p:spPr>
          <a:xfrm>
            <a:off x="203200" y="533400"/>
            <a:ext cx="1692617" cy="990600"/>
          </a:xfrm>
        </p:spPr>
        <p:txBody>
          <a:bodyPr>
            <a:normAutofit/>
          </a:bodyPr>
          <a:lstStyle/>
          <a:p>
            <a:r>
              <a:rPr lang="en-US" sz="2400"/>
              <a:t>Validation</a:t>
            </a:r>
          </a:p>
        </p:txBody>
      </p:sp>
      <p:sp>
        <p:nvSpPr>
          <p:cNvPr id="8" name="TextBox 7"/>
          <p:cNvSpPr txBox="1"/>
          <p:nvPr/>
        </p:nvSpPr>
        <p:spPr>
          <a:xfrm>
            <a:off x="457200" y="0"/>
            <a:ext cx="8229600" cy="369332"/>
          </a:xfrm>
          <a:prstGeom prst="rect">
            <a:avLst/>
          </a:prstGeom>
          <a:noFill/>
        </p:spPr>
        <p:txBody>
          <a:bodyPr wrap="square" rtlCol="0">
            <a:spAutoFit/>
          </a:bodyPr>
          <a:lstStyle/>
          <a:p>
            <a:pPr algn="ctr"/>
            <a:r>
              <a:rPr lang="en-US" dirty="0" smtClean="0">
                <a:solidFill>
                  <a:schemeClr val="bg1">
                    <a:lumMod val="85000"/>
                  </a:schemeClr>
                </a:solidFill>
              </a:rPr>
              <a:t>Intro</a:t>
            </a:r>
            <a:r>
              <a:rPr lang="en-US" dirty="0" smtClean="0">
                <a:solidFill>
                  <a:schemeClr val="bg2">
                    <a:lumMod val="90000"/>
                  </a:schemeClr>
                </a:solidFill>
              </a:rPr>
              <a:t>	</a:t>
            </a:r>
            <a:r>
              <a:rPr lang="en-US" b="1" dirty="0" smtClean="0"/>
              <a:t>    	 </a:t>
            </a:r>
            <a:r>
              <a:rPr lang="en-US" dirty="0" smtClean="0">
                <a:solidFill>
                  <a:schemeClr val="bg1">
                    <a:lumMod val="85000"/>
                  </a:schemeClr>
                </a:solidFill>
              </a:rPr>
              <a:t>IPMs</a:t>
            </a:r>
            <a:r>
              <a:rPr lang="en-US" b="1" dirty="0" smtClean="0"/>
              <a:t> </a:t>
            </a:r>
            <a:r>
              <a:rPr lang="en-US" dirty="0" smtClean="0">
                <a:solidFill>
                  <a:schemeClr val="bg1">
                    <a:lumMod val="85000"/>
                  </a:schemeClr>
                </a:solidFill>
              </a:rPr>
              <a:t>  	   	 </a:t>
            </a:r>
            <a:r>
              <a:rPr lang="en-US" b="1" dirty="0" smtClean="0"/>
              <a:t> Invasion  </a:t>
            </a:r>
            <a:r>
              <a:rPr lang="en-US" dirty="0" smtClean="0">
                <a:solidFill>
                  <a:schemeClr val="bg1">
                    <a:lumMod val="85000"/>
                  </a:schemeClr>
                </a:solidFill>
              </a:rPr>
              <a:t>	    Future</a:t>
            </a:r>
            <a:endParaRPr lang="en-US" dirty="0">
              <a:solidFill>
                <a:schemeClr val="bg1">
                  <a:lumMod val="85000"/>
                </a:schemeClr>
              </a:solidFill>
            </a:endParaRPr>
          </a:p>
        </p:txBody>
      </p:sp>
      <p:sp>
        <p:nvSpPr>
          <p:cNvPr id="9" name="TextBox 8"/>
          <p:cNvSpPr txBox="1"/>
          <p:nvPr/>
        </p:nvSpPr>
        <p:spPr>
          <a:xfrm>
            <a:off x="1583175" y="3775267"/>
            <a:ext cx="400757" cy="369332"/>
          </a:xfrm>
          <a:prstGeom prst="rect">
            <a:avLst/>
          </a:prstGeom>
          <a:solidFill>
            <a:schemeClr val="bg1"/>
          </a:solidFill>
        </p:spPr>
        <p:txBody>
          <a:bodyPr wrap="square" rtlCol="0">
            <a:spAutoFit/>
          </a:bodyPr>
          <a:lstStyle/>
          <a:p>
            <a:endParaRPr lang="en-US"/>
          </a:p>
        </p:txBody>
      </p:sp>
      <p:sp>
        <p:nvSpPr>
          <p:cNvPr id="10" name="TextBox 9"/>
          <p:cNvSpPr txBox="1"/>
          <p:nvPr/>
        </p:nvSpPr>
        <p:spPr>
          <a:xfrm>
            <a:off x="5324691" y="3855866"/>
            <a:ext cx="400757" cy="369332"/>
          </a:xfrm>
          <a:prstGeom prst="rect">
            <a:avLst/>
          </a:prstGeom>
          <a:solidFill>
            <a:schemeClr val="bg1"/>
          </a:solidFill>
        </p:spPr>
        <p:txBody>
          <a:bodyPr wrap="square" rtlCol="0">
            <a:spAutoFit/>
          </a:bodyPr>
          <a:lstStyle/>
          <a:p>
            <a:endParaRPr lang="en-US"/>
          </a:p>
        </p:txBody>
      </p:sp>
    </p:spTree>
    <p:extLst>
      <p:ext uri="{BB962C8B-B14F-4D97-AF65-F5344CB8AC3E}">
        <p14:creationId xmlns:p14="http://schemas.microsoft.com/office/powerpoint/2010/main" val="110782867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a:t>
            </a:r>
            <a:r>
              <a:rPr lang="en-US" dirty="0" smtClean="0"/>
              <a:t>emographic range models </a:t>
            </a:r>
            <a:endParaRPr lang="en-US" dirty="0"/>
          </a:p>
        </p:txBody>
      </p:sp>
      <p:sp>
        <p:nvSpPr>
          <p:cNvPr id="3" name="Content Placeholder 2"/>
          <p:cNvSpPr>
            <a:spLocks noGrp="1"/>
          </p:cNvSpPr>
          <p:nvPr>
            <p:ph idx="1"/>
          </p:nvPr>
        </p:nvSpPr>
        <p:spPr>
          <a:xfrm>
            <a:off x="437042" y="1834175"/>
            <a:ext cx="8229600" cy="4642824"/>
          </a:xfrm>
        </p:spPr>
        <p:txBody>
          <a:bodyPr>
            <a:normAutofit/>
          </a:bodyPr>
          <a:lstStyle/>
          <a:p>
            <a:pPr lvl="1"/>
            <a:r>
              <a:rPr lang="en-US" sz="2400" b="1" dirty="0" smtClean="0">
                <a:solidFill>
                  <a:srgbClr val="000000"/>
                </a:solidFill>
              </a:rPr>
              <a:t>Understanding</a:t>
            </a:r>
          </a:p>
          <a:p>
            <a:pPr lvl="2"/>
            <a:r>
              <a:rPr lang="en-US" sz="2200" dirty="0" smtClean="0">
                <a:solidFill>
                  <a:srgbClr val="000000"/>
                </a:solidFill>
              </a:rPr>
              <a:t>Vital rates (survival, growth, fecundity)</a:t>
            </a:r>
          </a:p>
          <a:p>
            <a:pPr lvl="2"/>
            <a:r>
              <a:rPr lang="en-US" sz="2200" dirty="0">
                <a:solidFill>
                  <a:srgbClr val="000000"/>
                </a:solidFill>
              </a:rPr>
              <a:t>Population statistics (Pop. Growth, Life expectancy…)</a:t>
            </a:r>
          </a:p>
          <a:p>
            <a:pPr lvl="2"/>
            <a:endParaRPr lang="en-US" sz="2200" dirty="0" smtClean="0">
              <a:solidFill>
                <a:srgbClr val="000000"/>
              </a:solidFill>
            </a:endParaRPr>
          </a:p>
          <a:p>
            <a:pPr lvl="1"/>
            <a:r>
              <a:rPr lang="en-US" sz="2400" b="1" dirty="0">
                <a:solidFill>
                  <a:srgbClr val="000000"/>
                </a:solidFill>
              </a:rPr>
              <a:t>Better</a:t>
            </a:r>
            <a:r>
              <a:rPr lang="en-US" sz="2400" b="1" dirty="0" smtClean="0">
                <a:solidFill>
                  <a:srgbClr val="000000"/>
                </a:solidFill>
              </a:rPr>
              <a:t> extrapolation</a:t>
            </a:r>
          </a:p>
          <a:p>
            <a:pPr lvl="1"/>
            <a:endParaRPr lang="en-US" sz="2400" dirty="0" smtClean="0">
              <a:solidFill>
                <a:srgbClr val="000000"/>
              </a:solidFill>
            </a:endParaRPr>
          </a:p>
          <a:p>
            <a:pPr lvl="1"/>
            <a:r>
              <a:rPr lang="en-US" sz="2400" b="1" dirty="0" smtClean="0">
                <a:solidFill>
                  <a:srgbClr val="000000"/>
                </a:solidFill>
              </a:rPr>
              <a:t>Temporal patterns</a:t>
            </a:r>
          </a:p>
          <a:p>
            <a:pPr lvl="2"/>
            <a:r>
              <a:rPr lang="en-US" sz="2200" dirty="0">
                <a:solidFill>
                  <a:srgbClr val="000000"/>
                </a:solidFill>
              </a:rPr>
              <a:t>Population dynamics</a:t>
            </a:r>
          </a:p>
          <a:p>
            <a:pPr lvl="2"/>
            <a:r>
              <a:rPr lang="en-US" sz="2200" dirty="0" smtClean="0">
                <a:solidFill>
                  <a:srgbClr val="000000"/>
                </a:solidFill>
              </a:rPr>
              <a:t>Disturbance</a:t>
            </a:r>
          </a:p>
          <a:p>
            <a:pPr lvl="2"/>
            <a:r>
              <a:rPr lang="en-US" sz="2200" dirty="0">
                <a:solidFill>
                  <a:srgbClr val="000000"/>
                </a:solidFill>
              </a:rPr>
              <a:t>Dispersal</a:t>
            </a:r>
            <a:endParaRPr lang="en-US" sz="2200" dirty="0" smtClean="0">
              <a:solidFill>
                <a:srgbClr val="000000"/>
              </a:solidFill>
            </a:endParaRPr>
          </a:p>
          <a:p>
            <a:endParaRPr lang="en-US" sz="2800" dirty="0"/>
          </a:p>
        </p:txBody>
      </p:sp>
      <p:sp>
        <p:nvSpPr>
          <p:cNvPr id="4" name="TextBox 3"/>
          <p:cNvSpPr txBox="1"/>
          <p:nvPr/>
        </p:nvSpPr>
        <p:spPr>
          <a:xfrm>
            <a:off x="457200" y="0"/>
            <a:ext cx="8229600" cy="369332"/>
          </a:xfrm>
          <a:prstGeom prst="rect">
            <a:avLst/>
          </a:prstGeom>
          <a:noFill/>
        </p:spPr>
        <p:txBody>
          <a:bodyPr wrap="square" rtlCol="0">
            <a:spAutoFit/>
          </a:bodyPr>
          <a:lstStyle/>
          <a:p>
            <a:pPr algn="ctr"/>
            <a:r>
              <a:rPr lang="en-US" b="1" dirty="0" smtClean="0"/>
              <a:t>Intro</a:t>
            </a:r>
            <a:r>
              <a:rPr lang="en-US" dirty="0" smtClean="0">
                <a:solidFill>
                  <a:schemeClr val="bg2">
                    <a:lumMod val="90000"/>
                  </a:schemeClr>
                </a:solidFill>
              </a:rPr>
              <a:t>	</a:t>
            </a:r>
            <a:r>
              <a:rPr lang="en-US" b="1" dirty="0" smtClean="0"/>
              <a:t>     </a:t>
            </a:r>
            <a:r>
              <a:rPr lang="en-US" dirty="0" smtClean="0">
                <a:solidFill>
                  <a:schemeClr val="bg1">
                    <a:lumMod val="85000"/>
                  </a:schemeClr>
                </a:solidFill>
              </a:rPr>
              <a:t>IPMs   	   Proteas 	     Invasion  	    Future</a:t>
            </a:r>
            <a:endParaRPr lang="en-US" dirty="0">
              <a:solidFill>
                <a:schemeClr val="bg1">
                  <a:lumMod val="85000"/>
                </a:schemeClr>
              </a:solidFill>
            </a:endParaRPr>
          </a:p>
        </p:txBody>
      </p:sp>
    </p:spTree>
    <p:extLst>
      <p:ext uri="{BB962C8B-B14F-4D97-AF65-F5344CB8AC3E}">
        <p14:creationId xmlns:p14="http://schemas.microsoft.com/office/powerpoint/2010/main" val="1075573494"/>
      </p:ext>
    </p:extLst>
  </p:cSld>
  <p:clrMapOvr>
    <a:masterClrMapping/>
  </p:clrMapOvr>
  <mc:AlternateContent xmlns:mc="http://schemas.openxmlformats.org/markup-compatibility/2006" xmlns:p14="http://schemas.microsoft.com/office/powerpoint/2010/main">
    <mc:Choice Requires="p14">
      <p:transition spd="slow" p14:dur="2000" advTm="76365"/>
    </mc:Choice>
    <mc:Fallback xmlns="">
      <p:transition xmlns:p14="http://schemas.microsoft.com/office/powerpoint/2010/main" spd="slow" advTm="76365"/>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3200" y="533400"/>
            <a:ext cx="1692617" cy="990600"/>
          </a:xfrm>
        </p:spPr>
        <p:txBody>
          <a:bodyPr>
            <a:normAutofit/>
          </a:bodyPr>
          <a:lstStyle/>
          <a:p>
            <a:r>
              <a:rPr lang="en-US" sz="2400"/>
              <a:t>Validation</a:t>
            </a:r>
          </a:p>
        </p:txBody>
      </p:sp>
      <p:pic>
        <p:nvPicPr>
          <p:cNvPr id="4" name="Picture 3" descr="Screen Shot 2015-08-04 at 7.13.00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83175" y="541433"/>
            <a:ext cx="3642740" cy="6316567"/>
          </a:xfrm>
          <a:prstGeom prst="rect">
            <a:avLst/>
          </a:prstGeom>
        </p:spPr>
      </p:pic>
      <p:pic>
        <p:nvPicPr>
          <p:cNvPr id="5" name="Picture 4" descr="Screen Shot 2015-08-04 at 7.13.33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24691" y="541433"/>
            <a:ext cx="3621753" cy="6316567"/>
          </a:xfrm>
          <a:prstGeom prst="rect">
            <a:avLst/>
          </a:prstGeom>
        </p:spPr>
      </p:pic>
      <p:sp>
        <p:nvSpPr>
          <p:cNvPr id="6" name="TextBox 5"/>
          <p:cNvSpPr txBox="1"/>
          <p:nvPr/>
        </p:nvSpPr>
        <p:spPr>
          <a:xfrm rot="16200000">
            <a:off x="366296" y="2268057"/>
            <a:ext cx="1399542" cy="461665"/>
          </a:xfrm>
          <a:prstGeom prst="rect">
            <a:avLst/>
          </a:prstGeom>
          <a:noFill/>
        </p:spPr>
        <p:txBody>
          <a:bodyPr wrap="none" rtlCol="0">
            <a:spAutoFit/>
          </a:bodyPr>
          <a:lstStyle/>
          <a:p>
            <a:r>
              <a:rPr lang="en-US" sz="2400" b="1"/>
              <a:t>Invasive</a:t>
            </a:r>
          </a:p>
        </p:txBody>
      </p:sp>
      <p:sp>
        <p:nvSpPr>
          <p:cNvPr id="7" name="TextBox 6"/>
          <p:cNvSpPr txBox="1"/>
          <p:nvPr/>
        </p:nvSpPr>
        <p:spPr>
          <a:xfrm rot="16200000">
            <a:off x="664244" y="5595459"/>
            <a:ext cx="1108446" cy="461665"/>
          </a:xfrm>
          <a:prstGeom prst="rect">
            <a:avLst/>
          </a:prstGeom>
          <a:noFill/>
        </p:spPr>
        <p:txBody>
          <a:bodyPr wrap="none" rtlCol="0">
            <a:spAutoFit/>
          </a:bodyPr>
          <a:lstStyle/>
          <a:p>
            <a:r>
              <a:rPr lang="en-US" sz="2400" b="1"/>
              <a:t>Native</a:t>
            </a:r>
          </a:p>
        </p:txBody>
      </p:sp>
      <p:sp>
        <p:nvSpPr>
          <p:cNvPr id="8" name="TextBox 7"/>
          <p:cNvSpPr txBox="1"/>
          <p:nvPr/>
        </p:nvSpPr>
        <p:spPr>
          <a:xfrm>
            <a:off x="457200" y="0"/>
            <a:ext cx="8229600" cy="369332"/>
          </a:xfrm>
          <a:prstGeom prst="rect">
            <a:avLst/>
          </a:prstGeom>
          <a:noFill/>
        </p:spPr>
        <p:txBody>
          <a:bodyPr wrap="square" rtlCol="0">
            <a:spAutoFit/>
          </a:bodyPr>
          <a:lstStyle/>
          <a:p>
            <a:pPr algn="ctr"/>
            <a:r>
              <a:rPr lang="en-US" dirty="0" smtClean="0">
                <a:solidFill>
                  <a:schemeClr val="bg1">
                    <a:lumMod val="85000"/>
                  </a:schemeClr>
                </a:solidFill>
              </a:rPr>
              <a:t>Intro</a:t>
            </a:r>
            <a:r>
              <a:rPr lang="en-US" dirty="0" smtClean="0">
                <a:solidFill>
                  <a:schemeClr val="bg2">
                    <a:lumMod val="90000"/>
                  </a:schemeClr>
                </a:solidFill>
              </a:rPr>
              <a:t>	</a:t>
            </a:r>
            <a:r>
              <a:rPr lang="en-US" b="1" dirty="0" smtClean="0"/>
              <a:t>    	 </a:t>
            </a:r>
            <a:r>
              <a:rPr lang="en-US" dirty="0" smtClean="0">
                <a:solidFill>
                  <a:schemeClr val="bg1">
                    <a:lumMod val="85000"/>
                  </a:schemeClr>
                </a:solidFill>
              </a:rPr>
              <a:t>IPMs</a:t>
            </a:r>
            <a:r>
              <a:rPr lang="en-US" b="1" dirty="0" smtClean="0"/>
              <a:t> </a:t>
            </a:r>
            <a:r>
              <a:rPr lang="en-US" dirty="0" smtClean="0">
                <a:solidFill>
                  <a:schemeClr val="bg1">
                    <a:lumMod val="85000"/>
                  </a:schemeClr>
                </a:solidFill>
              </a:rPr>
              <a:t>  	   	 </a:t>
            </a:r>
            <a:r>
              <a:rPr lang="en-US" b="1" dirty="0" smtClean="0"/>
              <a:t> Invasion  </a:t>
            </a:r>
            <a:r>
              <a:rPr lang="en-US" dirty="0" smtClean="0">
                <a:solidFill>
                  <a:schemeClr val="bg1">
                    <a:lumMod val="85000"/>
                  </a:schemeClr>
                </a:solidFill>
              </a:rPr>
              <a:t>	    Future</a:t>
            </a:r>
            <a:endParaRPr lang="en-US" dirty="0">
              <a:solidFill>
                <a:schemeClr val="bg1">
                  <a:lumMod val="85000"/>
                </a:schemeClr>
              </a:solidFill>
            </a:endParaRPr>
          </a:p>
        </p:txBody>
      </p:sp>
      <p:sp>
        <p:nvSpPr>
          <p:cNvPr id="9" name="TextBox 8"/>
          <p:cNvSpPr txBox="1"/>
          <p:nvPr/>
        </p:nvSpPr>
        <p:spPr>
          <a:xfrm>
            <a:off x="1583175" y="3775267"/>
            <a:ext cx="400757" cy="369332"/>
          </a:xfrm>
          <a:prstGeom prst="rect">
            <a:avLst/>
          </a:prstGeom>
          <a:solidFill>
            <a:schemeClr val="bg1"/>
          </a:solidFill>
        </p:spPr>
        <p:txBody>
          <a:bodyPr wrap="square" rtlCol="0">
            <a:spAutoFit/>
          </a:bodyPr>
          <a:lstStyle/>
          <a:p>
            <a:endParaRPr lang="en-US"/>
          </a:p>
        </p:txBody>
      </p:sp>
      <p:sp>
        <p:nvSpPr>
          <p:cNvPr id="10" name="TextBox 9"/>
          <p:cNvSpPr txBox="1"/>
          <p:nvPr/>
        </p:nvSpPr>
        <p:spPr>
          <a:xfrm>
            <a:off x="5324691" y="3913556"/>
            <a:ext cx="400757" cy="369332"/>
          </a:xfrm>
          <a:prstGeom prst="rect">
            <a:avLst/>
          </a:prstGeom>
          <a:solidFill>
            <a:schemeClr val="bg1"/>
          </a:solidFill>
        </p:spPr>
        <p:txBody>
          <a:bodyPr wrap="square" rtlCol="0">
            <a:spAutoFit/>
          </a:bodyPr>
          <a:lstStyle/>
          <a:p>
            <a:endParaRPr lang="en-US"/>
          </a:p>
        </p:txBody>
      </p:sp>
      <p:sp>
        <p:nvSpPr>
          <p:cNvPr id="11" name="TextBox 10"/>
          <p:cNvSpPr txBox="1"/>
          <p:nvPr/>
        </p:nvSpPr>
        <p:spPr>
          <a:xfrm>
            <a:off x="1535196" y="541433"/>
            <a:ext cx="400757" cy="369332"/>
          </a:xfrm>
          <a:prstGeom prst="rect">
            <a:avLst/>
          </a:prstGeom>
          <a:solidFill>
            <a:schemeClr val="bg1"/>
          </a:solidFill>
        </p:spPr>
        <p:txBody>
          <a:bodyPr wrap="square" rtlCol="0">
            <a:spAutoFit/>
          </a:bodyPr>
          <a:lstStyle/>
          <a:p>
            <a:endParaRPr lang="en-US"/>
          </a:p>
        </p:txBody>
      </p:sp>
      <p:sp>
        <p:nvSpPr>
          <p:cNvPr id="12" name="TextBox 11"/>
          <p:cNvSpPr txBox="1"/>
          <p:nvPr/>
        </p:nvSpPr>
        <p:spPr>
          <a:xfrm>
            <a:off x="5341533" y="533400"/>
            <a:ext cx="400757" cy="369332"/>
          </a:xfrm>
          <a:prstGeom prst="rect">
            <a:avLst/>
          </a:prstGeom>
          <a:solidFill>
            <a:schemeClr val="bg1"/>
          </a:solidFill>
        </p:spPr>
        <p:txBody>
          <a:bodyPr wrap="square" rtlCol="0">
            <a:spAutoFit/>
          </a:bodyPr>
          <a:lstStyle/>
          <a:p>
            <a:endParaRPr lang="en-US"/>
          </a:p>
        </p:txBody>
      </p:sp>
    </p:spTree>
    <p:extLst>
      <p:ext uri="{BB962C8B-B14F-4D97-AF65-F5344CB8AC3E}">
        <p14:creationId xmlns:p14="http://schemas.microsoft.com/office/powerpoint/2010/main" val="165840973"/>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What drives the climate response?</a:t>
            </a:r>
          </a:p>
        </p:txBody>
      </p:sp>
      <p:pic>
        <p:nvPicPr>
          <p:cNvPr id="4" name="Picture 3" descr="Screen Shot 2015-08-06 at 7.06.32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37667" y="2447166"/>
            <a:ext cx="3866444" cy="4043945"/>
          </a:xfrm>
          <a:prstGeom prst="rect">
            <a:avLst/>
          </a:prstGeom>
        </p:spPr>
      </p:pic>
      <p:sp>
        <p:nvSpPr>
          <p:cNvPr id="6" name="TextBox 5"/>
          <p:cNvSpPr txBox="1"/>
          <p:nvPr/>
        </p:nvSpPr>
        <p:spPr>
          <a:xfrm>
            <a:off x="457200" y="0"/>
            <a:ext cx="8229600" cy="369332"/>
          </a:xfrm>
          <a:prstGeom prst="rect">
            <a:avLst/>
          </a:prstGeom>
          <a:noFill/>
        </p:spPr>
        <p:txBody>
          <a:bodyPr wrap="square" rtlCol="0">
            <a:spAutoFit/>
          </a:bodyPr>
          <a:lstStyle/>
          <a:p>
            <a:pPr algn="ctr"/>
            <a:r>
              <a:rPr lang="en-US" dirty="0" smtClean="0">
                <a:solidFill>
                  <a:schemeClr val="bg1">
                    <a:lumMod val="85000"/>
                  </a:schemeClr>
                </a:solidFill>
              </a:rPr>
              <a:t>Intro</a:t>
            </a:r>
            <a:r>
              <a:rPr lang="en-US" dirty="0" smtClean="0">
                <a:solidFill>
                  <a:schemeClr val="bg2">
                    <a:lumMod val="90000"/>
                  </a:schemeClr>
                </a:solidFill>
              </a:rPr>
              <a:t>	</a:t>
            </a:r>
            <a:r>
              <a:rPr lang="en-US" b="1" dirty="0" smtClean="0"/>
              <a:t>    	 </a:t>
            </a:r>
            <a:r>
              <a:rPr lang="en-US" dirty="0" smtClean="0">
                <a:solidFill>
                  <a:schemeClr val="bg1">
                    <a:lumMod val="85000"/>
                  </a:schemeClr>
                </a:solidFill>
              </a:rPr>
              <a:t>IPMs</a:t>
            </a:r>
            <a:r>
              <a:rPr lang="en-US" b="1" dirty="0" smtClean="0"/>
              <a:t> </a:t>
            </a:r>
            <a:r>
              <a:rPr lang="en-US" dirty="0" smtClean="0">
                <a:solidFill>
                  <a:schemeClr val="bg1">
                    <a:lumMod val="85000"/>
                  </a:schemeClr>
                </a:solidFill>
              </a:rPr>
              <a:t>  	   	 </a:t>
            </a:r>
            <a:r>
              <a:rPr lang="en-US" b="1" dirty="0" smtClean="0"/>
              <a:t> Invasion  </a:t>
            </a:r>
            <a:r>
              <a:rPr lang="en-US" dirty="0" smtClean="0">
                <a:solidFill>
                  <a:schemeClr val="bg1">
                    <a:lumMod val="85000"/>
                  </a:schemeClr>
                </a:solidFill>
              </a:rPr>
              <a:t>	    Future</a:t>
            </a:r>
            <a:endParaRPr lang="en-US" dirty="0">
              <a:solidFill>
                <a:schemeClr val="bg1">
                  <a:lumMod val="85000"/>
                </a:schemeClr>
              </a:solidFill>
            </a:endParaRPr>
          </a:p>
        </p:txBody>
      </p:sp>
      <p:pic>
        <p:nvPicPr>
          <p:cNvPr id="7" name="Picture 6" descr="Screen Shot 2015-08-06 at 7.07.41 AM.png"/>
          <p:cNvPicPr>
            <a:picLocks noChangeAspect="1"/>
          </p:cNvPicPr>
          <p:nvPr/>
        </p:nvPicPr>
        <p:blipFill rotWithShape="1">
          <a:blip r:embed="rId4">
            <a:extLst>
              <a:ext uri="{28A0092B-C50C-407E-A947-70E740481C1C}">
                <a14:useLocalDpi xmlns:a14="http://schemas.microsoft.com/office/drawing/2010/main" val="0"/>
              </a:ext>
            </a:extLst>
          </a:blip>
          <a:srcRect r="50617"/>
          <a:stretch/>
        </p:blipFill>
        <p:spPr>
          <a:xfrm>
            <a:off x="0" y="2360799"/>
            <a:ext cx="4515556" cy="3857958"/>
          </a:xfrm>
          <a:prstGeom prst="rect">
            <a:avLst/>
          </a:prstGeom>
        </p:spPr>
      </p:pic>
      <p:pic>
        <p:nvPicPr>
          <p:cNvPr id="8" name="Picture 7" descr="Alliaria_petiolata_-_garlic_mustard_-_desc-flowers_buds_seedpods.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90975" y="1298222"/>
            <a:ext cx="1013136" cy="923166"/>
          </a:xfrm>
          <a:prstGeom prst="rect">
            <a:avLst/>
          </a:prstGeom>
          <a:ln w="38100" cmpd="sng">
            <a:solidFill>
              <a:srgbClr val="595959"/>
            </a:solidFill>
          </a:ln>
        </p:spPr>
      </p:pic>
      <p:sp>
        <p:nvSpPr>
          <p:cNvPr id="9" name="TextBox 8"/>
          <p:cNvSpPr txBox="1"/>
          <p:nvPr/>
        </p:nvSpPr>
        <p:spPr>
          <a:xfrm>
            <a:off x="56443" y="2575823"/>
            <a:ext cx="400757" cy="369332"/>
          </a:xfrm>
          <a:prstGeom prst="rect">
            <a:avLst/>
          </a:prstGeom>
          <a:solidFill>
            <a:schemeClr val="bg1"/>
          </a:solidFill>
        </p:spPr>
        <p:txBody>
          <a:bodyPr wrap="square" rtlCol="0">
            <a:spAutoFit/>
          </a:bodyPr>
          <a:lstStyle/>
          <a:p>
            <a:endParaRPr lang="en-US"/>
          </a:p>
        </p:txBody>
      </p:sp>
      <p:sp>
        <p:nvSpPr>
          <p:cNvPr id="10" name="TextBox 9"/>
          <p:cNvSpPr txBox="1"/>
          <p:nvPr/>
        </p:nvSpPr>
        <p:spPr>
          <a:xfrm>
            <a:off x="5689508" y="2945155"/>
            <a:ext cx="400757" cy="369332"/>
          </a:xfrm>
          <a:prstGeom prst="rect">
            <a:avLst/>
          </a:prstGeom>
          <a:solidFill>
            <a:schemeClr val="bg1"/>
          </a:solidFill>
        </p:spPr>
        <p:txBody>
          <a:bodyPr wrap="square" rtlCol="0">
            <a:spAutoFit/>
          </a:bodyPr>
          <a:lstStyle/>
          <a:p>
            <a:endParaRPr lang="en-US"/>
          </a:p>
        </p:txBody>
      </p:sp>
    </p:spTree>
    <p:extLst>
      <p:ext uri="{BB962C8B-B14F-4D97-AF65-F5344CB8AC3E}">
        <p14:creationId xmlns:p14="http://schemas.microsoft.com/office/powerpoint/2010/main" val="1657708239"/>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How will climate change impact invasion?</a:t>
            </a:r>
          </a:p>
        </p:txBody>
      </p:sp>
      <p:pic>
        <p:nvPicPr>
          <p:cNvPr id="4" name="Picture 3" descr="Screen Shot 2015-08-06 at 7.07.41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360799"/>
            <a:ext cx="9144000" cy="3857958"/>
          </a:xfrm>
          <a:prstGeom prst="rect">
            <a:avLst/>
          </a:prstGeom>
        </p:spPr>
      </p:pic>
      <p:sp>
        <p:nvSpPr>
          <p:cNvPr id="5" name="TextBox 4"/>
          <p:cNvSpPr txBox="1"/>
          <p:nvPr/>
        </p:nvSpPr>
        <p:spPr>
          <a:xfrm>
            <a:off x="1552222" y="2088444"/>
            <a:ext cx="980181" cy="369332"/>
          </a:xfrm>
          <a:prstGeom prst="rect">
            <a:avLst/>
          </a:prstGeom>
          <a:noFill/>
        </p:spPr>
        <p:txBody>
          <a:bodyPr wrap="none" rtlCol="0">
            <a:spAutoFit/>
          </a:bodyPr>
          <a:lstStyle/>
          <a:p>
            <a:r>
              <a:rPr lang="en-US"/>
              <a:t>Present</a:t>
            </a:r>
          </a:p>
        </p:txBody>
      </p:sp>
      <p:sp>
        <p:nvSpPr>
          <p:cNvPr id="6" name="TextBox 5"/>
          <p:cNvSpPr txBox="1"/>
          <p:nvPr/>
        </p:nvSpPr>
        <p:spPr>
          <a:xfrm>
            <a:off x="6138334" y="2088444"/>
            <a:ext cx="1724300" cy="369332"/>
          </a:xfrm>
          <a:prstGeom prst="rect">
            <a:avLst/>
          </a:prstGeom>
          <a:noFill/>
        </p:spPr>
        <p:txBody>
          <a:bodyPr wrap="none" rtlCol="0">
            <a:spAutoFit/>
          </a:bodyPr>
          <a:lstStyle/>
          <a:p>
            <a:r>
              <a:rPr lang="en-US"/>
              <a:t>2050 (RCP4.5)</a:t>
            </a:r>
          </a:p>
        </p:txBody>
      </p:sp>
      <p:sp>
        <p:nvSpPr>
          <p:cNvPr id="7" name="TextBox 6"/>
          <p:cNvSpPr txBox="1"/>
          <p:nvPr/>
        </p:nvSpPr>
        <p:spPr>
          <a:xfrm>
            <a:off x="457200" y="0"/>
            <a:ext cx="8229600" cy="369332"/>
          </a:xfrm>
          <a:prstGeom prst="rect">
            <a:avLst/>
          </a:prstGeom>
          <a:noFill/>
        </p:spPr>
        <p:txBody>
          <a:bodyPr wrap="square" rtlCol="0">
            <a:spAutoFit/>
          </a:bodyPr>
          <a:lstStyle/>
          <a:p>
            <a:pPr algn="ctr"/>
            <a:r>
              <a:rPr lang="en-US" dirty="0" smtClean="0">
                <a:solidFill>
                  <a:schemeClr val="bg1">
                    <a:lumMod val="85000"/>
                  </a:schemeClr>
                </a:solidFill>
              </a:rPr>
              <a:t>Intro</a:t>
            </a:r>
            <a:r>
              <a:rPr lang="en-US" dirty="0" smtClean="0">
                <a:solidFill>
                  <a:schemeClr val="bg2">
                    <a:lumMod val="90000"/>
                  </a:schemeClr>
                </a:solidFill>
              </a:rPr>
              <a:t>	</a:t>
            </a:r>
            <a:r>
              <a:rPr lang="en-US" b="1" dirty="0" smtClean="0"/>
              <a:t>    	 </a:t>
            </a:r>
            <a:r>
              <a:rPr lang="en-US" dirty="0" smtClean="0">
                <a:solidFill>
                  <a:schemeClr val="bg1">
                    <a:lumMod val="85000"/>
                  </a:schemeClr>
                </a:solidFill>
              </a:rPr>
              <a:t>IPMs</a:t>
            </a:r>
            <a:r>
              <a:rPr lang="en-US" b="1" dirty="0" smtClean="0"/>
              <a:t> </a:t>
            </a:r>
            <a:r>
              <a:rPr lang="en-US" dirty="0" smtClean="0">
                <a:solidFill>
                  <a:schemeClr val="bg1">
                    <a:lumMod val="85000"/>
                  </a:schemeClr>
                </a:solidFill>
              </a:rPr>
              <a:t>  	   	 </a:t>
            </a:r>
            <a:r>
              <a:rPr lang="en-US" b="1" dirty="0" smtClean="0"/>
              <a:t> Invasion  </a:t>
            </a:r>
            <a:r>
              <a:rPr lang="en-US" dirty="0" smtClean="0">
                <a:solidFill>
                  <a:schemeClr val="bg1">
                    <a:lumMod val="85000"/>
                  </a:schemeClr>
                </a:solidFill>
              </a:rPr>
              <a:t>	    Future</a:t>
            </a:r>
            <a:endParaRPr lang="en-US" dirty="0">
              <a:solidFill>
                <a:schemeClr val="bg1">
                  <a:lumMod val="85000"/>
                </a:schemeClr>
              </a:solidFill>
            </a:endParaRPr>
          </a:p>
        </p:txBody>
      </p:sp>
      <p:pic>
        <p:nvPicPr>
          <p:cNvPr id="8" name="Picture 7" descr="Alliaria_petiolata_-_garlic_mustard_-_desc-flowers_buds_seedpods.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90975" y="1298222"/>
            <a:ext cx="1013136" cy="923166"/>
          </a:xfrm>
          <a:prstGeom prst="rect">
            <a:avLst/>
          </a:prstGeom>
          <a:ln w="38100" cmpd="sng">
            <a:solidFill>
              <a:srgbClr val="595959"/>
            </a:solidFill>
          </a:ln>
        </p:spPr>
      </p:pic>
      <p:sp>
        <p:nvSpPr>
          <p:cNvPr id="9" name="TextBox 8"/>
          <p:cNvSpPr txBox="1"/>
          <p:nvPr/>
        </p:nvSpPr>
        <p:spPr>
          <a:xfrm>
            <a:off x="56443" y="2589934"/>
            <a:ext cx="400757" cy="369332"/>
          </a:xfrm>
          <a:prstGeom prst="rect">
            <a:avLst/>
          </a:prstGeom>
          <a:solidFill>
            <a:schemeClr val="bg1"/>
          </a:solidFill>
        </p:spPr>
        <p:txBody>
          <a:bodyPr wrap="square" rtlCol="0">
            <a:spAutoFit/>
          </a:bodyPr>
          <a:lstStyle/>
          <a:p>
            <a:endParaRPr lang="en-US"/>
          </a:p>
        </p:txBody>
      </p:sp>
      <p:sp>
        <p:nvSpPr>
          <p:cNvPr id="10" name="TextBox 9"/>
          <p:cNvSpPr txBox="1"/>
          <p:nvPr/>
        </p:nvSpPr>
        <p:spPr>
          <a:xfrm>
            <a:off x="4786397" y="2589934"/>
            <a:ext cx="400757" cy="369332"/>
          </a:xfrm>
          <a:prstGeom prst="rect">
            <a:avLst/>
          </a:prstGeom>
          <a:solidFill>
            <a:schemeClr val="bg1"/>
          </a:solidFill>
        </p:spPr>
        <p:txBody>
          <a:bodyPr wrap="square" rtlCol="0">
            <a:spAutoFit/>
          </a:bodyPr>
          <a:lstStyle/>
          <a:p>
            <a:endParaRPr lang="en-US"/>
          </a:p>
        </p:txBody>
      </p:sp>
    </p:spTree>
    <p:extLst>
      <p:ext uri="{BB962C8B-B14F-4D97-AF65-F5344CB8AC3E}">
        <p14:creationId xmlns:p14="http://schemas.microsoft.com/office/powerpoint/2010/main" val="310876586"/>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21708"/>
            <a:ext cx="8229600" cy="990600"/>
          </a:xfrm>
        </p:spPr>
        <p:txBody>
          <a:bodyPr>
            <a:normAutofit fontScale="90000"/>
          </a:bodyPr>
          <a:lstStyle/>
          <a:p>
            <a:r>
              <a:rPr lang="en-US"/>
              <a:t>How will climate change impact invasion?</a:t>
            </a:r>
            <a:endParaRPr lang="en-US" dirty="0"/>
          </a:p>
        </p:txBody>
      </p:sp>
      <p:sp>
        <p:nvSpPr>
          <p:cNvPr id="3" name="Content Placeholder 2"/>
          <p:cNvSpPr>
            <a:spLocks noGrp="1"/>
          </p:cNvSpPr>
          <p:nvPr>
            <p:ph idx="1"/>
          </p:nvPr>
        </p:nvSpPr>
        <p:spPr>
          <a:xfrm>
            <a:off x="1109880" y="1129037"/>
            <a:ext cx="8229600" cy="5065707"/>
          </a:xfrm>
        </p:spPr>
        <p:txBody>
          <a:bodyPr>
            <a:noAutofit/>
          </a:bodyPr>
          <a:lstStyle/>
          <a:p>
            <a:pPr marL="0" indent="0">
              <a:buNone/>
            </a:pPr>
            <a:r>
              <a:rPr lang="en-US" sz="2200" b="1" dirty="0" smtClean="0"/>
              <a:t>Growth</a:t>
            </a:r>
          </a:p>
          <a:p>
            <a:pPr marL="0" indent="0">
              <a:buNone/>
            </a:pPr>
            <a:r>
              <a:rPr lang="en-US" sz="2200" dirty="0"/>
              <a:t>Size(t+1)	</a:t>
            </a:r>
            <a:r>
              <a:rPr lang="en-US" sz="2200" dirty="0" smtClean="0"/>
              <a:t>	~ 	Size(t) + Environment	</a:t>
            </a:r>
          </a:p>
          <a:p>
            <a:pPr marL="0" indent="0">
              <a:buNone/>
            </a:pPr>
            <a:endParaRPr lang="en-US" sz="2200" baseline="30000" dirty="0" smtClean="0"/>
          </a:p>
          <a:p>
            <a:pPr marL="0" indent="0">
              <a:buNone/>
            </a:pPr>
            <a:r>
              <a:rPr lang="en-US" sz="2200" b="1" dirty="0" smtClean="0"/>
              <a:t>Survival</a:t>
            </a:r>
          </a:p>
          <a:p>
            <a:pPr marL="0" indent="0">
              <a:buNone/>
            </a:pPr>
            <a:r>
              <a:rPr lang="en-US" sz="2200" dirty="0" smtClean="0"/>
              <a:t>% Survival 		~	Size(t) + Environment</a:t>
            </a:r>
          </a:p>
          <a:p>
            <a:pPr marL="0" indent="0">
              <a:buNone/>
            </a:pPr>
            <a:endParaRPr lang="en-US" sz="2200" dirty="0" smtClean="0"/>
          </a:p>
          <a:p>
            <a:pPr marL="0" indent="0">
              <a:buNone/>
            </a:pPr>
            <a:r>
              <a:rPr lang="en-US" sz="2200" b="1" dirty="0" smtClean="0"/>
              <a:t>Fecundity</a:t>
            </a:r>
            <a:endParaRPr lang="en-US" sz="2200" b="1" dirty="0"/>
          </a:p>
          <a:p>
            <a:pPr marL="0" indent="0">
              <a:buNone/>
            </a:pPr>
            <a:r>
              <a:rPr lang="en-US" sz="2200" dirty="0" smtClean="0"/>
              <a:t>Flowering Probability	~	Size(t) </a:t>
            </a:r>
            <a:r>
              <a:rPr lang="en-US" sz="2200" dirty="0"/>
              <a:t>+ </a:t>
            </a:r>
            <a:r>
              <a:rPr lang="en-US" sz="2200" dirty="0" smtClean="0"/>
              <a:t>Environment</a:t>
            </a:r>
          </a:p>
          <a:p>
            <a:pPr marL="0" indent="0">
              <a:buNone/>
            </a:pPr>
            <a:r>
              <a:rPr lang="en-US" sz="2200" dirty="0"/>
              <a:t>S</a:t>
            </a:r>
            <a:r>
              <a:rPr lang="en-US" sz="2200" dirty="0" smtClean="0"/>
              <a:t>eeds/Individual 	~	Size(t) + Environment</a:t>
            </a:r>
          </a:p>
          <a:p>
            <a:pPr marL="0" indent="0">
              <a:buNone/>
            </a:pPr>
            <a:r>
              <a:rPr lang="en-US" sz="2200" dirty="0"/>
              <a:t>Germination </a:t>
            </a:r>
            <a:r>
              <a:rPr lang="en-US" sz="2200" dirty="0" smtClean="0"/>
              <a:t>		~ </a:t>
            </a:r>
            <a:r>
              <a:rPr lang="en-US" sz="2200" dirty="0"/>
              <a:t>		   </a:t>
            </a:r>
            <a:r>
              <a:rPr lang="en-US" sz="2200" dirty="0" smtClean="0"/>
              <a:t>Environment</a:t>
            </a:r>
          </a:p>
          <a:p>
            <a:pPr marL="0" indent="0">
              <a:buNone/>
            </a:pPr>
            <a:endParaRPr lang="en-US" sz="2200" b="1" dirty="0"/>
          </a:p>
          <a:p>
            <a:pPr marL="0" indent="0">
              <a:buNone/>
            </a:pPr>
            <a:r>
              <a:rPr lang="en-US" sz="2200" b="1" dirty="0"/>
              <a:t>Offspring size</a:t>
            </a:r>
            <a:endParaRPr lang="en-US" sz="2200" dirty="0"/>
          </a:p>
          <a:p>
            <a:pPr marL="0" indent="0">
              <a:buNone/>
            </a:pPr>
            <a:r>
              <a:rPr lang="en-US" sz="2200" dirty="0" smtClean="0"/>
              <a:t>Size			~</a:t>
            </a:r>
            <a:r>
              <a:rPr lang="en-US" sz="2200" dirty="0"/>
              <a:t>	               Environment</a:t>
            </a:r>
          </a:p>
          <a:p>
            <a:pPr marL="0" indent="0">
              <a:buNone/>
            </a:pPr>
            <a:endParaRPr lang="en-US" sz="2200" dirty="0"/>
          </a:p>
        </p:txBody>
      </p:sp>
      <p:sp>
        <p:nvSpPr>
          <p:cNvPr id="5" name="TextBox 4"/>
          <p:cNvSpPr txBox="1"/>
          <p:nvPr/>
        </p:nvSpPr>
        <p:spPr>
          <a:xfrm>
            <a:off x="2624684" y="2271888"/>
            <a:ext cx="2723428" cy="1200328"/>
          </a:xfrm>
          <a:prstGeom prst="rect">
            <a:avLst/>
          </a:prstGeom>
          <a:solidFill>
            <a:schemeClr val="bg1">
              <a:lumMod val="85000"/>
            </a:schemeClr>
          </a:solidFill>
          <a:ln w="38100" cmpd="sng">
            <a:solidFill>
              <a:srgbClr val="FF0000"/>
            </a:solidFill>
          </a:ln>
        </p:spPr>
        <p:txBody>
          <a:bodyPr wrap="square" rtlCol="0">
            <a:spAutoFit/>
          </a:bodyPr>
          <a:lstStyle/>
          <a:p>
            <a:pPr algn="ctr"/>
            <a:r>
              <a:rPr lang="en-US" sz="2400" b="1"/>
              <a:t>All negative response to warmer temp.</a:t>
            </a:r>
          </a:p>
        </p:txBody>
      </p:sp>
      <p:sp>
        <p:nvSpPr>
          <p:cNvPr id="6" name="TextBox 5"/>
          <p:cNvSpPr txBox="1"/>
          <p:nvPr/>
        </p:nvSpPr>
        <p:spPr>
          <a:xfrm>
            <a:off x="457200" y="0"/>
            <a:ext cx="8229600" cy="369332"/>
          </a:xfrm>
          <a:prstGeom prst="rect">
            <a:avLst/>
          </a:prstGeom>
          <a:noFill/>
        </p:spPr>
        <p:txBody>
          <a:bodyPr wrap="square" rtlCol="0">
            <a:spAutoFit/>
          </a:bodyPr>
          <a:lstStyle/>
          <a:p>
            <a:pPr algn="ctr"/>
            <a:r>
              <a:rPr lang="en-US" dirty="0" smtClean="0">
                <a:solidFill>
                  <a:schemeClr val="bg1">
                    <a:lumMod val="85000"/>
                  </a:schemeClr>
                </a:solidFill>
              </a:rPr>
              <a:t>Intro</a:t>
            </a:r>
            <a:r>
              <a:rPr lang="en-US" dirty="0" smtClean="0">
                <a:solidFill>
                  <a:schemeClr val="bg2">
                    <a:lumMod val="90000"/>
                  </a:schemeClr>
                </a:solidFill>
              </a:rPr>
              <a:t>	</a:t>
            </a:r>
            <a:r>
              <a:rPr lang="en-US" b="1" dirty="0" smtClean="0"/>
              <a:t>    	 </a:t>
            </a:r>
            <a:r>
              <a:rPr lang="en-US" dirty="0" smtClean="0">
                <a:solidFill>
                  <a:schemeClr val="bg1">
                    <a:lumMod val="85000"/>
                  </a:schemeClr>
                </a:solidFill>
              </a:rPr>
              <a:t>IPMs</a:t>
            </a:r>
            <a:r>
              <a:rPr lang="en-US" b="1" dirty="0" smtClean="0"/>
              <a:t> </a:t>
            </a:r>
            <a:r>
              <a:rPr lang="en-US" dirty="0" smtClean="0">
                <a:solidFill>
                  <a:schemeClr val="bg1">
                    <a:lumMod val="85000"/>
                  </a:schemeClr>
                </a:solidFill>
              </a:rPr>
              <a:t>  	   	 </a:t>
            </a:r>
            <a:r>
              <a:rPr lang="en-US" b="1" dirty="0" smtClean="0"/>
              <a:t> Invasion  </a:t>
            </a:r>
            <a:r>
              <a:rPr lang="en-US" dirty="0" smtClean="0">
                <a:solidFill>
                  <a:schemeClr val="bg1">
                    <a:lumMod val="85000"/>
                  </a:schemeClr>
                </a:solidFill>
              </a:rPr>
              <a:t>	    Future</a:t>
            </a:r>
            <a:endParaRPr lang="en-US" dirty="0">
              <a:solidFill>
                <a:schemeClr val="bg1">
                  <a:lumMod val="85000"/>
                </a:schemeClr>
              </a:solidFill>
            </a:endParaRPr>
          </a:p>
        </p:txBody>
      </p:sp>
    </p:spTree>
    <p:extLst>
      <p:ext uri="{BB962C8B-B14F-4D97-AF65-F5344CB8AC3E}">
        <p14:creationId xmlns:p14="http://schemas.microsoft.com/office/powerpoint/2010/main" val="1090790268"/>
      </p:ext>
    </p:extLst>
  </p:cSld>
  <p:clrMapOvr>
    <a:masterClrMapping/>
  </p:clrMapOvr>
  <mc:AlternateContent xmlns:mc="http://schemas.openxmlformats.org/markup-compatibility/2006">
    <mc:Choice xmlns:p14="http://schemas.microsoft.com/office/powerpoint/2010/main" Requires="p14">
      <p:transition spd="slow" p14:dur="2000" advTm="34138"/>
    </mc:Choice>
    <mc:Fallback>
      <p:transition spd="slow" advTm="34138"/>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How will climate change impact invasion?</a:t>
            </a:r>
          </a:p>
        </p:txBody>
      </p:sp>
      <p:pic>
        <p:nvPicPr>
          <p:cNvPr id="4" name="Content Placeholder 3" descr="Screen Shot 2015-08-06 at 7.11.56 AM.png"/>
          <p:cNvPicPr>
            <a:picLocks noGrp="1" noChangeAspect="1"/>
          </p:cNvPicPr>
          <p:nvPr>
            <p:ph idx="1"/>
          </p:nvPr>
        </p:nvPicPr>
        <p:blipFill>
          <a:blip r:embed="rId3">
            <a:extLst>
              <a:ext uri="{28A0092B-C50C-407E-A947-70E740481C1C}">
                <a14:useLocalDpi xmlns:a14="http://schemas.microsoft.com/office/drawing/2010/main" val="0"/>
              </a:ext>
            </a:extLst>
          </a:blip>
          <a:srcRect t="12403" b="12403"/>
          <a:stretch>
            <a:fillRect/>
          </a:stretch>
        </p:blipFill>
        <p:spPr>
          <a:xfrm>
            <a:off x="457200" y="1524000"/>
            <a:ext cx="7453313" cy="4416778"/>
          </a:xfrm>
        </p:spPr>
      </p:pic>
      <p:pic>
        <p:nvPicPr>
          <p:cNvPr id="5" name="Picture 4" descr="Screen Shot 2015-08-06 at 7.10.44 AM.png"/>
          <p:cNvPicPr>
            <a:picLocks noChangeAspect="1"/>
          </p:cNvPicPr>
          <p:nvPr/>
        </p:nvPicPr>
        <p:blipFill rotWithShape="1">
          <a:blip r:embed="rId4">
            <a:extLst>
              <a:ext uri="{28A0092B-C50C-407E-A947-70E740481C1C}">
                <a14:useLocalDpi xmlns:a14="http://schemas.microsoft.com/office/drawing/2010/main" val="0"/>
              </a:ext>
            </a:extLst>
          </a:blip>
          <a:srcRect l="78291" t="43067"/>
          <a:stretch/>
        </p:blipFill>
        <p:spPr>
          <a:xfrm>
            <a:off x="7910513" y="3273778"/>
            <a:ext cx="1326444" cy="2779493"/>
          </a:xfrm>
          <a:prstGeom prst="rect">
            <a:avLst/>
          </a:prstGeom>
        </p:spPr>
      </p:pic>
      <p:sp>
        <p:nvSpPr>
          <p:cNvPr id="6" name="TextBox 5"/>
          <p:cNvSpPr txBox="1"/>
          <p:nvPr/>
        </p:nvSpPr>
        <p:spPr>
          <a:xfrm>
            <a:off x="804334" y="1692112"/>
            <a:ext cx="1685978" cy="369332"/>
          </a:xfrm>
          <a:prstGeom prst="rect">
            <a:avLst/>
          </a:prstGeom>
          <a:solidFill>
            <a:schemeClr val="bg1">
              <a:lumMod val="85000"/>
            </a:schemeClr>
          </a:solidFill>
          <a:ln>
            <a:solidFill>
              <a:srgbClr val="FF0000"/>
            </a:solidFill>
          </a:ln>
        </p:spPr>
        <p:txBody>
          <a:bodyPr wrap="none" rtlCol="0">
            <a:spAutoFit/>
          </a:bodyPr>
          <a:lstStyle/>
          <a:p>
            <a:r>
              <a:rPr lang="en-US" b="1"/>
              <a:t>99.9% correct</a:t>
            </a:r>
          </a:p>
        </p:txBody>
      </p:sp>
      <p:sp>
        <p:nvSpPr>
          <p:cNvPr id="7" name="TextBox 6"/>
          <p:cNvSpPr txBox="1"/>
          <p:nvPr/>
        </p:nvSpPr>
        <p:spPr>
          <a:xfrm>
            <a:off x="457200" y="0"/>
            <a:ext cx="8229600" cy="369332"/>
          </a:xfrm>
          <a:prstGeom prst="rect">
            <a:avLst/>
          </a:prstGeom>
          <a:noFill/>
        </p:spPr>
        <p:txBody>
          <a:bodyPr wrap="square" rtlCol="0">
            <a:spAutoFit/>
          </a:bodyPr>
          <a:lstStyle/>
          <a:p>
            <a:pPr algn="ctr"/>
            <a:r>
              <a:rPr lang="en-US" dirty="0" smtClean="0">
                <a:solidFill>
                  <a:schemeClr val="bg1">
                    <a:lumMod val="85000"/>
                  </a:schemeClr>
                </a:solidFill>
              </a:rPr>
              <a:t>Intro</a:t>
            </a:r>
            <a:r>
              <a:rPr lang="en-US" dirty="0" smtClean="0">
                <a:solidFill>
                  <a:schemeClr val="bg2">
                    <a:lumMod val="90000"/>
                  </a:schemeClr>
                </a:solidFill>
              </a:rPr>
              <a:t>	</a:t>
            </a:r>
            <a:r>
              <a:rPr lang="en-US" b="1" dirty="0" smtClean="0"/>
              <a:t>    	 </a:t>
            </a:r>
            <a:r>
              <a:rPr lang="en-US" dirty="0" smtClean="0">
                <a:solidFill>
                  <a:schemeClr val="bg1">
                    <a:lumMod val="85000"/>
                  </a:schemeClr>
                </a:solidFill>
              </a:rPr>
              <a:t>IPMs</a:t>
            </a:r>
            <a:r>
              <a:rPr lang="en-US" b="1" dirty="0" smtClean="0"/>
              <a:t> </a:t>
            </a:r>
            <a:r>
              <a:rPr lang="en-US" dirty="0" smtClean="0">
                <a:solidFill>
                  <a:schemeClr val="bg1">
                    <a:lumMod val="85000"/>
                  </a:schemeClr>
                </a:solidFill>
              </a:rPr>
              <a:t>  	   	 </a:t>
            </a:r>
            <a:r>
              <a:rPr lang="en-US" b="1" dirty="0" smtClean="0"/>
              <a:t> Invasion  </a:t>
            </a:r>
            <a:r>
              <a:rPr lang="en-US" dirty="0" smtClean="0">
                <a:solidFill>
                  <a:schemeClr val="bg1">
                    <a:lumMod val="85000"/>
                  </a:schemeClr>
                </a:solidFill>
              </a:rPr>
              <a:t>	    Future</a:t>
            </a:r>
            <a:endParaRPr lang="en-US" dirty="0">
              <a:solidFill>
                <a:schemeClr val="bg1">
                  <a:lumMod val="85000"/>
                </a:schemeClr>
              </a:solidFill>
            </a:endParaRPr>
          </a:p>
        </p:txBody>
      </p:sp>
      <p:pic>
        <p:nvPicPr>
          <p:cNvPr id="8" name="Picture 7" descr="Alliaria_petiolata_-_garlic_mustard_-_desc-flowers_buds_seedpods.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90975" y="1298222"/>
            <a:ext cx="1013136" cy="923166"/>
          </a:xfrm>
          <a:prstGeom prst="rect">
            <a:avLst/>
          </a:prstGeom>
          <a:ln w="38100" cmpd="sng">
            <a:solidFill>
              <a:srgbClr val="595959"/>
            </a:solidFill>
          </a:ln>
        </p:spPr>
      </p:pic>
    </p:spTree>
    <p:extLst>
      <p:ext uri="{BB962C8B-B14F-4D97-AF65-F5344CB8AC3E}">
        <p14:creationId xmlns:p14="http://schemas.microsoft.com/office/powerpoint/2010/main" val="388289799"/>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How will climate change impact invasion?</a:t>
            </a:r>
          </a:p>
        </p:txBody>
      </p:sp>
      <p:pic>
        <p:nvPicPr>
          <p:cNvPr id="4" name="Picture 3" descr="Screen Shot 2015-08-06 at 7.10.44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9444" y="1524000"/>
            <a:ext cx="6110111" cy="4882049"/>
          </a:xfrm>
          <a:prstGeom prst="rect">
            <a:avLst/>
          </a:prstGeom>
        </p:spPr>
      </p:pic>
      <p:sp>
        <p:nvSpPr>
          <p:cNvPr id="5" name="TextBox 4"/>
          <p:cNvSpPr txBox="1"/>
          <p:nvPr/>
        </p:nvSpPr>
        <p:spPr>
          <a:xfrm>
            <a:off x="4416778" y="1692112"/>
            <a:ext cx="1685978" cy="369332"/>
          </a:xfrm>
          <a:prstGeom prst="rect">
            <a:avLst/>
          </a:prstGeom>
          <a:solidFill>
            <a:schemeClr val="bg1">
              <a:lumMod val="85000"/>
            </a:schemeClr>
          </a:solidFill>
          <a:ln>
            <a:solidFill>
              <a:srgbClr val="FF0000"/>
            </a:solidFill>
          </a:ln>
        </p:spPr>
        <p:txBody>
          <a:bodyPr wrap="none" rtlCol="0">
            <a:spAutoFit/>
          </a:bodyPr>
          <a:lstStyle/>
          <a:p>
            <a:r>
              <a:rPr lang="en-US" b="1"/>
              <a:t>89.9% correct</a:t>
            </a:r>
          </a:p>
        </p:txBody>
      </p:sp>
      <p:sp>
        <p:nvSpPr>
          <p:cNvPr id="6" name="TextBox 5"/>
          <p:cNvSpPr txBox="1"/>
          <p:nvPr/>
        </p:nvSpPr>
        <p:spPr>
          <a:xfrm>
            <a:off x="457200" y="0"/>
            <a:ext cx="8229600" cy="369332"/>
          </a:xfrm>
          <a:prstGeom prst="rect">
            <a:avLst/>
          </a:prstGeom>
          <a:noFill/>
        </p:spPr>
        <p:txBody>
          <a:bodyPr wrap="square" rtlCol="0">
            <a:spAutoFit/>
          </a:bodyPr>
          <a:lstStyle/>
          <a:p>
            <a:pPr algn="ctr"/>
            <a:r>
              <a:rPr lang="en-US" dirty="0" smtClean="0">
                <a:solidFill>
                  <a:schemeClr val="bg1">
                    <a:lumMod val="85000"/>
                  </a:schemeClr>
                </a:solidFill>
              </a:rPr>
              <a:t>Intro</a:t>
            </a:r>
            <a:r>
              <a:rPr lang="en-US" dirty="0" smtClean="0">
                <a:solidFill>
                  <a:schemeClr val="bg2">
                    <a:lumMod val="90000"/>
                  </a:schemeClr>
                </a:solidFill>
              </a:rPr>
              <a:t>	</a:t>
            </a:r>
            <a:r>
              <a:rPr lang="en-US" b="1" dirty="0" smtClean="0"/>
              <a:t>    	 </a:t>
            </a:r>
            <a:r>
              <a:rPr lang="en-US" dirty="0" smtClean="0">
                <a:solidFill>
                  <a:schemeClr val="bg1">
                    <a:lumMod val="85000"/>
                  </a:schemeClr>
                </a:solidFill>
              </a:rPr>
              <a:t>IPMs</a:t>
            </a:r>
            <a:r>
              <a:rPr lang="en-US" b="1" dirty="0" smtClean="0"/>
              <a:t> </a:t>
            </a:r>
            <a:r>
              <a:rPr lang="en-US" dirty="0" smtClean="0">
                <a:solidFill>
                  <a:schemeClr val="bg1">
                    <a:lumMod val="85000"/>
                  </a:schemeClr>
                </a:solidFill>
              </a:rPr>
              <a:t>  	   	 </a:t>
            </a:r>
            <a:r>
              <a:rPr lang="en-US" b="1" dirty="0" smtClean="0"/>
              <a:t> Invasion  </a:t>
            </a:r>
            <a:r>
              <a:rPr lang="en-US" dirty="0" smtClean="0">
                <a:solidFill>
                  <a:schemeClr val="bg1">
                    <a:lumMod val="85000"/>
                  </a:schemeClr>
                </a:solidFill>
              </a:rPr>
              <a:t>	    Future</a:t>
            </a:r>
            <a:endParaRPr lang="en-US" dirty="0">
              <a:solidFill>
                <a:schemeClr val="bg1">
                  <a:lumMod val="85000"/>
                </a:schemeClr>
              </a:solidFill>
            </a:endParaRPr>
          </a:p>
        </p:txBody>
      </p:sp>
      <p:pic>
        <p:nvPicPr>
          <p:cNvPr id="7" name="Picture 6" descr="Alliaria_petiolata_-_garlic_mustard_-_desc-flowers_buds_seedpods.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90975" y="1298222"/>
            <a:ext cx="1013136" cy="923166"/>
          </a:xfrm>
          <a:prstGeom prst="rect">
            <a:avLst/>
          </a:prstGeom>
          <a:ln w="38100" cmpd="sng">
            <a:solidFill>
              <a:srgbClr val="595959"/>
            </a:solidFill>
          </a:ln>
        </p:spPr>
      </p:pic>
    </p:spTree>
    <p:extLst>
      <p:ext uri="{BB962C8B-B14F-4D97-AF65-F5344CB8AC3E}">
        <p14:creationId xmlns:p14="http://schemas.microsoft.com/office/powerpoint/2010/main" val="685078644"/>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How will climate change impact invasion?</a:t>
            </a:r>
          </a:p>
        </p:txBody>
      </p:sp>
      <p:pic>
        <p:nvPicPr>
          <p:cNvPr id="4" name="Picture 3" descr="Screen Shot 2015-08-06 at 7.07.41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360799"/>
            <a:ext cx="9144000" cy="3857958"/>
          </a:xfrm>
          <a:prstGeom prst="rect">
            <a:avLst/>
          </a:prstGeom>
        </p:spPr>
      </p:pic>
      <p:sp>
        <p:nvSpPr>
          <p:cNvPr id="5" name="TextBox 4"/>
          <p:cNvSpPr txBox="1"/>
          <p:nvPr/>
        </p:nvSpPr>
        <p:spPr>
          <a:xfrm>
            <a:off x="1552222" y="2088444"/>
            <a:ext cx="980181" cy="369332"/>
          </a:xfrm>
          <a:prstGeom prst="rect">
            <a:avLst/>
          </a:prstGeom>
          <a:noFill/>
        </p:spPr>
        <p:txBody>
          <a:bodyPr wrap="none" rtlCol="0">
            <a:spAutoFit/>
          </a:bodyPr>
          <a:lstStyle/>
          <a:p>
            <a:r>
              <a:rPr lang="en-US"/>
              <a:t>Present</a:t>
            </a:r>
          </a:p>
        </p:txBody>
      </p:sp>
      <p:sp>
        <p:nvSpPr>
          <p:cNvPr id="6" name="TextBox 5"/>
          <p:cNvSpPr txBox="1"/>
          <p:nvPr/>
        </p:nvSpPr>
        <p:spPr>
          <a:xfrm>
            <a:off x="6265333" y="2088444"/>
            <a:ext cx="698178" cy="369332"/>
          </a:xfrm>
          <a:prstGeom prst="rect">
            <a:avLst/>
          </a:prstGeom>
          <a:noFill/>
        </p:spPr>
        <p:txBody>
          <a:bodyPr wrap="none" rtlCol="0">
            <a:spAutoFit/>
          </a:bodyPr>
          <a:lstStyle/>
          <a:p>
            <a:r>
              <a:rPr lang="en-US"/>
              <a:t>2050</a:t>
            </a:r>
          </a:p>
        </p:txBody>
      </p:sp>
      <p:sp>
        <p:nvSpPr>
          <p:cNvPr id="8" name="TextBox 7"/>
          <p:cNvSpPr txBox="1"/>
          <p:nvPr/>
        </p:nvSpPr>
        <p:spPr>
          <a:xfrm>
            <a:off x="457200" y="0"/>
            <a:ext cx="8229600" cy="369332"/>
          </a:xfrm>
          <a:prstGeom prst="rect">
            <a:avLst/>
          </a:prstGeom>
          <a:noFill/>
        </p:spPr>
        <p:txBody>
          <a:bodyPr wrap="square" rtlCol="0">
            <a:spAutoFit/>
          </a:bodyPr>
          <a:lstStyle/>
          <a:p>
            <a:pPr algn="ctr"/>
            <a:r>
              <a:rPr lang="en-US" dirty="0" smtClean="0">
                <a:solidFill>
                  <a:schemeClr val="bg1">
                    <a:lumMod val="85000"/>
                  </a:schemeClr>
                </a:solidFill>
              </a:rPr>
              <a:t>Intro</a:t>
            </a:r>
            <a:r>
              <a:rPr lang="en-US" dirty="0" smtClean="0">
                <a:solidFill>
                  <a:schemeClr val="bg2">
                    <a:lumMod val="90000"/>
                  </a:schemeClr>
                </a:solidFill>
              </a:rPr>
              <a:t>	</a:t>
            </a:r>
            <a:r>
              <a:rPr lang="en-US" b="1" dirty="0" smtClean="0"/>
              <a:t>    	 </a:t>
            </a:r>
            <a:r>
              <a:rPr lang="en-US" dirty="0" smtClean="0">
                <a:solidFill>
                  <a:schemeClr val="bg1">
                    <a:lumMod val="85000"/>
                  </a:schemeClr>
                </a:solidFill>
              </a:rPr>
              <a:t>IPMs</a:t>
            </a:r>
            <a:r>
              <a:rPr lang="en-US" b="1" dirty="0" smtClean="0"/>
              <a:t> </a:t>
            </a:r>
            <a:r>
              <a:rPr lang="en-US" dirty="0" smtClean="0">
                <a:solidFill>
                  <a:schemeClr val="bg1">
                    <a:lumMod val="85000"/>
                  </a:schemeClr>
                </a:solidFill>
              </a:rPr>
              <a:t>  	   	 </a:t>
            </a:r>
            <a:r>
              <a:rPr lang="en-US" b="1" dirty="0" smtClean="0"/>
              <a:t> Invasion  </a:t>
            </a:r>
            <a:r>
              <a:rPr lang="en-US" dirty="0" smtClean="0">
                <a:solidFill>
                  <a:schemeClr val="bg1">
                    <a:lumMod val="85000"/>
                  </a:schemeClr>
                </a:solidFill>
              </a:rPr>
              <a:t>	    Future</a:t>
            </a:r>
            <a:endParaRPr lang="en-US" dirty="0">
              <a:solidFill>
                <a:schemeClr val="bg1">
                  <a:lumMod val="85000"/>
                </a:schemeClr>
              </a:solidFill>
            </a:endParaRPr>
          </a:p>
        </p:txBody>
      </p:sp>
      <p:pic>
        <p:nvPicPr>
          <p:cNvPr id="7" name="Picture 6" descr="Alliaria_petiolata_-_garlic_mustard_-_desc-flowers_buds_seedpods.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90975" y="1298222"/>
            <a:ext cx="1013136" cy="923166"/>
          </a:xfrm>
          <a:prstGeom prst="rect">
            <a:avLst/>
          </a:prstGeom>
          <a:ln w="38100" cmpd="sng">
            <a:solidFill>
              <a:srgbClr val="595959"/>
            </a:solidFill>
          </a:ln>
        </p:spPr>
      </p:pic>
      <p:sp>
        <p:nvSpPr>
          <p:cNvPr id="9" name="TextBox 8"/>
          <p:cNvSpPr txBox="1"/>
          <p:nvPr/>
        </p:nvSpPr>
        <p:spPr>
          <a:xfrm>
            <a:off x="56443" y="2561711"/>
            <a:ext cx="400757" cy="369332"/>
          </a:xfrm>
          <a:prstGeom prst="rect">
            <a:avLst/>
          </a:prstGeom>
          <a:solidFill>
            <a:schemeClr val="bg1"/>
          </a:solidFill>
        </p:spPr>
        <p:txBody>
          <a:bodyPr wrap="square" rtlCol="0">
            <a:spAutoFit/>
          </a:bodyPr>
          <a:lstStyle/>
          <a:p>
            <a:endParaRPr lang="en-US"/>
          </a:p>
        </p:txBody>
      </p:sp>
      <p:sp>
        <p:nvSpPr>
          <p:cNvPr id="10" name="TextBox 9"/>
          <p:cNvSpPr txBox="1"/>
          <p:nvPr/>
        </p:nvSpPr>
        <p:spPr>
          <a:xfrm>
            <a:off x="4744064" y="2561711"/>
            <a:ext cx="400757" cy="369332"/>
          </a:xfrm>
          <a:prstGeom prst="rect">
            <a:avLst/>
          </a:prstGeom>
          <a:solidFill>
            <a:schemeClr val="bg1"/>
          </a:solidFill>
        </p:spPr>
        <p:txBody>
          <a:bodyPr wrap="square" rtlCol="0">
            <a:spAutoFit/>
          </a:bodyPr>
          <a:lstStyle/>
          <a:p>
            <a:endParaRPr lang="en-US"/>
          </a:p>
        </p:txBody>
      </p:sp>
    </p:spTree>
    <p:extLst>
      <p:ext uri="{BB962C8B-B14F-4D97-AF65-F5344CB8AC3E}">
        <p14:creationId xmlns:p14="http://schemas.microsoft.com/office/powerpoint/2010/main" val="1150792693"/>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How will climate change impact invasion?</a:t>
            </a:r>
          </a:p>
        </p:txBody>
      </p:sp>
      <p:sp>
        <p:nvSpPr>
          <p:cNvPr id="4" name="TextBox 3"/>
          <p:cNvSpPr txBox="1"/>
          <p:nvPr/>
        </p:nvSpPr>
        <p:spPr>
          <a:xfrm>
            <a:off x="2836333" y="1535668"/>
            <a:ext cx="3481354" cy="369332"/>
          </a:xfrm>
          <a:prstGeom prst="rect">
            <a:avLst/>
          </a:prstGeom>
          <a:solidFill>
            <a:srgbClr val="D9D9D9"/>
          </a:solidFill>
          <a:ln>
            <a:solidFill>
              <a:srgbClr val="FF0000"/>
            </a:solidFill>
          </a:ln>
        </p:spPr>
        <p:txBody>
          <a:bodyPr wrap="none" rtlCol="0">
            <a:spAutoFit/>
          </a:bodyPr>
          <a:lstStyle/>
          <a:p>
            <a:r>
              <a:rPr lang="en-US" b="1"/>
              <a:t>Barberry will get much worse!</a:t>
            </a:r>
          </a:p>
        </p:txBody>
      </p:sp>
      <p:pic>
        <p:nvPicPr>
          <p:cNvPr id="5" name="Picture 4" descr="Screen Shot 2015-08-06 at 7.18.13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547739"/>
            <a:ext cx="9144000" cy="3681634"/>
          </a:xfrm>
          <a:prstGeom prst="rect">
            <a:avLst/>
          </a:prstGeom>
        </p:spPr>
      </p:pic>
      <p:sp>
        <p:nvSpPr>
          <p:cNvPr id="6" name="TextBox 5"/>
          <p:cNvSpPr txBox="1"/>
          <p:nvPr/>
        </p:nvSpPr>
        <p:spPr>
          <a:xfrm>
            <a:off x="1552222" y="2088444"/>
            <a:ext cx="980181" cy="369332"/>
          </a:xfrm>
          <a:prstGeom prst="rect">
            <a:avLst/>
          </a:prstGeom>
          <a:noFill/>
        </p:spPr>
        <p:txBody>
          <a:bodyPr wrap="none" rtlCol="0">
            <a:spAutoFit/>
          </a:bodyPr>
          <a:lstStyle/>
          <a:p>
            <a:r>
              <a:rPr lang="en-US"/>
              <a:t>Present</a:t>
            </a:r>
          </a:p>
        </p:txBody>
      </p:sp>
      <p:sp>
        <p:nvSpPr>
          <p:cNvPr id="7" name="TextBox 6"/>
          <p:cNvSpPr txBox="1"/>
          <p:nvPr/>
        </p:nvSpPr>
        <p:spPr>
          <a:xfrm>
            <a:off x="6265333" y="2088444"/>
            <a:ext cx="698178" cy="369332"/>
          </a:xfrm>
          <a:prstGeom prst="rect">
            <a:avLst/>
          </a:prstGeom>
          <a:noFill/>
        </p:spPr>
        <p:txBody>
          <a:bodyPr wrap="none" rtlCol="0">
            <a:spAutoFit/>
          </a:bodyPr>
          <a:lstStyle/>
          <a:p>
            <a:r>
              <a:rPr lang="en-US"/>
              <a:t>2050</a:t>
            </a:r>
          </a:p>
        </p:txBody>
      </p:sp>
      <p:sp>
        <p:nvSpPr>
          <p:cNvPr id="8" name="TextBox 7"/>
          <p:cNvSpPr txBox="1"/>
          <p:nvPr/>
        </p:nvSpPr>
        <p:spPr>
          <a:xfrm>
            <a:off x="457200" y="0"/>
            <a:ext cx="8229600" cy="369332"/>
          </a:xfrm>
          <a:prstGeom prst="rect">
            <a:avLst/>
          </a:prstGeom>
          <a:noFill/>
        </p:spPr>
        <p:txBody>
          <a:bodyPr wrap="square" rtlCol="0">
            <a:spAutoFit/>
          </a:bodyPr>
          <a:lstStyle/>
          <a:p>
            <a:pPr algn="ctr"/>
            <a:r>
              <a:rPr lang="en-US" dirty="0" smtClean="0">
                <a:solidFill>
                  <a:schemeClr val="bg1">
                    <a:lumMod val="85000"/>
                  </a:schemeClr>
                </a:solidFill>
              </a:rPr>
              <a:t>Intro</a:t>
            </a:r>
            <a:r>
              <a:rPr lang="en-US" dirty="0" smtClean="0">
                <a:solidFill>
                  <a:schemeClr val="bg2">
                    <a:lumMod val="90000"/>
                  </a:schemeClr>
                </a:solidFill>
              </a:rPr>
              <a:t>	</a:t>
            </a:r>
            <a:r>
              <a:rPr lang="en-US" b="1" dirty="0" smtClean="0"/>
              <a:t>    	 </a:t>
            </a:r>
            <a:r>
              <a:rPr lang="en-US" dirty="0" smtClean="0">
                <a:solidFill>
                  <a:schemeClr val="bg1">
                    <a:lumMod val="85000"/>
                  </a:schemeClr>
                </a:solidFill>
              </a:rPr>
              <a:t>IPMs</a:t>
            </a:r>
            <a:r>
              <a:rPr lang="en-US" b="1" dirty="0" smtClean="0"/>
              <a:t> </a:t>
            </a:r>
            <a:r>
              <a:rPr lang="en-US" dirty="0" smtClean="0">
                <a:solidFill>
                  <a:schemeClr val="bg1">
                    <a:lumMod val="85000"/>
                  </a:schemeClr>
                </a:solidFill>
              </a:rPr>
              <a:t>  	   	 </a:t>
            </a:r>
            <a:r>
              <a:rPr lang="en-US" b="1" dirty="0" smtClean="0"/>
              <a:t> Invasion  </a:t>
            </a:r>
            <a:r>
              <a:rPr lang="en-US" dirty="0" smtClean="0">
                <a:solidFill>
                  <a:schemeClr val="bg1">
                    <a:lumMod val="85000"/>
                  </a:schemeClr>
                </a:solidFill>
              </a:rPr>
              <a:t>	    Future</a:t>
            </a:r>
            <a:endParaRPr lang="en-US" dirty="0">
              <a:solidFill>
                <a:schemeClr val="bg1">
                  <a:lumMod val="85000"/>
                </a:schemeClr>
              </a:solidFill>
            </a:endParaRPr>
          </a:p>
        </p:txBody>
      </p:sp>
      <p:pic>
        <p:nvPicPr>
          <p:cNvPr id="9" name="Picture 8" descr="5456904.jpg"/>
          <p:cNvPicPr>
            <a:picLocks noChangeAspect="1"/>
          </p:cNvPicPr>
          <p:nvPr/>
        </p:nvPicPr>
        <p:blipFill rotWithShape="1">
          <a:blip r:embed="rId4">
            <a:extLst>
              <a:ext uri="{28A0092B-C50C-407E-A947-70E740481C1C}">
                <a14:useLocalDpi xmlns:a14="http://schemas.microsoft.com/office/drawing/2010/main" val="0"/>
              </a:ext>
            </a:extLst>
          </a:blip>
          <a:srcRect b="5801"/>
          <a:stretch/>
        </p:blipFill>
        <p:spPr>
          <a:xfrm>
            <a:off x="7578737" y="1389944"/>
            <a:ext cx="1458072" cy="1030111"/>
          </a:xfrm>
          <a:prstGeom prst="rect">
            <a:avLst/>
          </a:prstGeom>
          <a:ln w="38100" cmpd="sng">
            <a:solidFill>
              <a:schemeClr val="bg1">
                <a:lumMod val="75000"/>
              </a:schemeClr>
            </a:solidFill>
          </a:ln>
        </p:spPr>
      </p:pic>
      <p:sp>
        <p:nvSpPr>
          <p:cNvPr id="10" name="TextBox 9"/>
          <p:cNvSpPr txBox="1"/>
          <p:nvPr/>
        </p:nvSpPr>
        <p:spPr>
          <a:xfrm>
            <a:off x="256821" y="2674600"/>
            <a:ext cx="400757" cy="369332"/>
          </a:xfrm>
          <a:prstGeom prst="rect">
            <a:avLst/>
          </a:prstGeom>
          <a:solidFill>
            <a:schemeClr val="bg1"/>
          </a:solidFill>
        </p:spPr>
        <p:txBody>
          <a:bodyPr wrap="square" rtlCol="0">
            <a:spAutoFit/>
          </a:bodyPr>
          <a:lstStyle/>
          <a:p>
            <a:endParaRPr lang="en-US"/>
          </a:p>
        </p:txBody>
      </p:sp>
      <p:sp>
        <p:nvSpPr>
          <p:cNvPr id="11" name="TextBox 10"/>
          <p:cNvSpPr txBox="1"/>
          <p:nvPr/>
        </p:nvSpPr>
        <p:spPr>
          <a:xfrm>
            <a:off x="4871064" y="2674600"/>
            <a:ext cx="400757" cy="369332"/>
          </a:xfrm>
          <a:prstGeom prst="rect">
            <a:avLst/>
          </a:prstGeom>
          <a:solidFill>
            <a:schemeClr val="bg1"/>
          </a:solidFill>
        </p:spPr>
        <p:txBody>
          <a:bodyPr wrap="square" rtlCol="0">
            <a:spAutoFit/>
          </a:bodyPr>
          <a:lstStyle/>
          <a:p>
            <a:endParaRPr lang="en-US"/>
          </a:p>
        </p:txBody>
      </p:sp>
    </p:spTree>
    <p:extLst>
      <p:ext uri="{BB962C8B-B14F-4D97-AF65-F5344CB8AC3E}">
        <p14:creationId xmlns:p14="http://schemas.microsoft.com/office/powerpoint/2010/main" val="963227482"/>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p:cNvSpPr txBox="1"/>
          <p:nvPr/>
        </p:nvSpPr>
        <p:spPr>
          <a:xfrm>
            <a:off x="254525" y="0"/>
            <a:ext cx="8229600" cy="369332"/>
          </a:xfrm>
          <a:prstGeom prst="rect">
            <a:avLst/>
          </a:prstGeom>
          <a:noFill/>
        </p:spPr>
        <p:txBody>
          <a:bodyPr wrap="square" rtlCol="0">
            <a:spAutoFit/>
          </a:bodyPr>
          <a:lstStyle/>
          <a:p>
            <a:pPr algn="ctr"/>
            <a:r>
              <a:rPr lang="en-US" dirty="0" smtClean="0">
                <a:solidFill>
                  <a:schemeClr val="bg1">
                    <a:lumMod val="85000"/>
                  </a:schemeClr>
                </a:solidFill>
              </a:rPr>
              <a:t>Introduction</a:t>
            </a:r>
            <a:r>
              <a:rPr lang="en-US" b="1" dirty="0" smtClean="0"/>
              <a:t> 		</a:t>
            </a:r>
            <a:r>
              <a:rPr lang="en-US" dirty="0" smtClean="0">
                <a:solidFill>
                  <a:srgbClr val="D9D9D9"/>
                </a:solidFill>
              </a:rPr>
              <a:t>IPMs</a:t>
            </a:r>
            <a:r>
              <a:rPr lang="en-US" dirty="0" smtClean="0">
                <a:solidFill>
                  <a:schemeClr val="bg1">
                    <a:lumMod val="75000"/>
                  </a:schemeClr>
                </a:solidFill>
              </a:rPr>
              <a:t>		</a:t>
            </a:r>
            <a:r>
              <a:rPr lang="en-US" b="1" dirty="0" smtClean="0"/>
              <a:t> Invasion Forecasts</a:t>
            </a:r>
            <a:endParaRPr lang="en-US" b="1" dirty="0"/>
          </a:p>
        </p:txBody>
      </p:sp>
      <p:sp>
        <p:nvSpPr>
          <p:cNvPr id="8" name="TextBox 7"/>
          <p:cNvSpPr txBox="1"/>
          <p:nvPr/>
        </p:nvSpPr>
        <p:spPr>
          <a:xfrm>
            <a:off x="1612543" y="427504"/>
            <a:ext cx="2185664" cy="830997"/>
          </a:xfrm>
          <a:prstGeom prst="rect">
            <a:avLst/>
          </a:prstGeom>
          <a:noFill/>
        </p:spPr>
        <p:txBody>
          <a:bodyPr wrap="none" rtlCol="0">
            <a:spAutoFit/>
          </a:bodyPr>
          <a:lstStyle/>
          <a:p>
            <a:pPr algn="ctr"/>
            <a:r>
              <a:rPr lang="en-US" sz="2400" b="1" dirty="0" smtClean="0"/>
              <a:t>Invasive</a:t>
            </a:r>
          </a:p>
          <a:p>
            <a:pPr algn="ctr"/>
            <a:r>
              <a:rPr lang="en-US" sz="2400" dirty="0" smtClean="0"/>
              <a:t>Garlic mustard</a:t>
            </a:r>
            <a:endParaRPr lang="en-US" sz="2400" dirty="0"/>
          </a:p>
        </p:txBody>
      </p:sp>
      <p:sp>
        <p:nvSpPr>
          <p:cNvPr id="9" name="TextBox 8"/>
          <p:cNvSpPr txBox="1"/>
          <p:nvPr/>
        </p:nvSpPr>
        <p:spPr>
          <a:xfrm>
            <a:off x="5364763" y="471227"/>
            <a:ext cx="2202947" cy="830997"/>
          </a:xfrm>
          <a:prstGeom prst="rect">
            <a:avLst/>
          </a:prstGeom>
          <a:noFill/>
        </p:spPr>
        <p:txBody>
          <a:bodyPr wrap="none" rtlCol="0">
            <a:spAutoFit/>
          </a:bodyPr>
          <a:lstStyle/>
          <a:p>
            <a:pPr algn="ctr"/>
            <a:r>
              <a:rPr lang="en-US" sz="2400" b="1" dirty="0" smtClean="0"/>
              <a:t>Native</a:t>
            </a:r>
          </a:p>
          <a:p>
            <a:pPr algn="ctr"/>
            <a:r>
              <a:rPr lang="en-US" sz="2400" dirty="0" smtClean="0"/>
              <a:t>Tower mustard</a:t>
            </a:r>
            <a:endParaRPr lang="en-US" sz="2400" dirty="0"/>
          </a:p>
        </p:txBody>
      </p:sp>
      <p:sp>
        <p:nvSpPr>
          <p:cNvPr id="16" name="TextBox 15"/>
          <p:cNvSpPr txBox="1"/>
          <p:nvPr/>
        </p:nvSpPr>
        <p:spPr>
          <a:xfrm>
            <a:off x="1124967" y="2796680"/>
            <a:ext cx="199753" cy="307777"/>
          </a:xfrm>
          <a:prstGeom prst="rect">
            <a:avLst/>
          </a:prstGeom>
          <a:solidFill>
            <a:schemeClr val="bg1"/>
          </a:solidFill>
        </p:spPr>
        <p:txBody>
          <a:bodyPr wrap="square" rtlCol="0">
            <a:spAutoFit/>
          </a:bodyPr>
          <a:lstStyle/>
          <a:p>
            <a:endParaRPr lang="en-US" sz="1400" dirty="0"/>
          </a:p>
        </p:txBody>
      </p:sp>
      <p:sp>
        <p:nvSpPr>
          <p:cNvPr id="17" name="TextBox 16"/>
          <p:cNvSpPr txBox="1"/>
          <p:nvPr/>
        </p:nvSpPr>
        <p:spPr>
          <a:xfrm>
            <a:off x="1070719" y="1298884"/>
            <a:ext cx="199753" cy="307777"/>
          </a:xfrm>
          <a:prstGeom prst="rect">
            <a:avLst/>
          </a:prstGeom>
          <a:solidFill>
            <a:schemeClr val="bg1"/>
          </a:solidFill>
        </p:spPr>
        <p:txBody>
          <a:bodyPr wrap="square" rtlCol="0">
            <a:spAutoFit/>
          </a:bodyPr>
          <a:lstStyle/>
          <a:p>
            <a:endParaRPr lang="en-US" sz="1400" dirty="0"/>
          </a:p>
        </p:txBody>
      </p:sp>
      <p:sp>
        <p:nvSpPr>
          <p:cNvPr id="18" name="TextBox 17"/>
          <p:cNvSpPr txBox="1"/>
          <p:nvPr/>
        </p:nvSpPr>
        <p:spPr>
          <a:xfrm>
            <a:off x="5549305" y="1296276"/>
            <a:ext cx="199753" cy="307777"/>
          </a:xfrm>
          <a:prstGeom prst="rect">
            <a:avLst/>
          </a:prstGeom>
          <a:solidFill>
            <a:schemeClr val="bg1"/>
          </a:solidFill>
        </p:spPr>
        <p:txBody>
          <a:bodyPr wrap="square" rtlCol="0">
            <a:spAutoFit/>
          </a:bodyPr>
          <a:lstStyle/>
          <a:p>
            <a:endParaRPr lang="en-US" sz="1400" dirty="0"/>
          </a:p>
        </p:txBody>
      </p:sp>
      <p:pic>
        <p:nvPicPr>
          <p:cNvPr id="20" name="Picture 19" descr="Screen Shot 2014-08-09 at 3.09.3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42501" y="5713305"/>
            <a:ext cx="3415409" cy="1102361"/>
          </a:xfrm>
          <a:prstGeom prst="rect">
            <a:avLst/>
          </a:prstGeom>
        </p:spPr>
      </p:pic>
      <p:sp>
        <p:nvSpPr>
          <p:cNvPr id="21" name="TextBox 20"/>
          <p:cNvSpPr txBox="1"/>
          <p:nvPr/>
        </p:nvSpPr>
        <p:spPr>
          <a:xfrm>
            <a:off x="297330" y="6362890"/>
            <a:ext cx="2455570" cy="369332"/>
          </a:xfrm>
          <a:prstGeom prst="rect">
            <a:avLst/>
          </a:prstGeom>
          <a:noFill/>
        </p:spPr>
        <p:txBody>
          <a:bodyPr wrap="none" rtlCol="0">
            <a:spAutoFit/>
          </a:bodyPr>
          <a:lstStyle/>
          <a:p>
            <a:r>
              <a:rPr lang="en-US" dirty="0" smtClean="0"/>
              <a:t>closed canopy (forest)</a:t>
            </a:r>
            <a:endParaRPr lang="en-US" dirty="0"/>
          </a:p>
        </p:txBody>
      </p:sp>
      <p:sp>
        <p:nvSpPr>
          <p:cNvPr id="22" name="TextBox 21"/>
          <p:cNvSpPr txBox="1"/>
          <p:nvPr/>
        </p:nvSpPr>
        <p:spPr>
          <a:xfrm>
            <a:off x="6674556" y="6362890"/>
            <a:ext cx="2238038" cy="369332"/>
          </a:xfrm>
          <a:prstGeom prst="rect">
            <a:avLst/>
          </a:prstGeom>
          <a:noFill/>
        </p:spPr>
        <p:txBody>
          <a:bodyPr wrap="none" rtlCol="0">
            <a:spAutoFit/>
          </a:bodyPr>
          <a:lstStyle/>
          <a:p>
            <a:r>
              <a:rPr lang="en-US" dirty="0" smtClean="0"/>
              <a:t>open canopy (edge)</a:t>
            </a:r>
            <a:endParaRPr lang="en-US" dirty="0"/>
          </a:p>
        </p:txBody>
      </p:sp>
      <p:cxnSp>
        <p:nvCxnSpPr>
          <p:cNvPr id="23" name="Straight Connector 22"/>
          <p:cNvCxnSpPr/>
          <p:nvPr/>
        </p:nvCxnSpPr>
        <p:spPr>
          <a:xfrm>
            <a:off x="423333" y="6223000"/>
            <a:ext cx="1905000" cy="0"/>
          </a:xfrm>
          <a:prstGeom prst="line">
            <a:avLst/>
          </a:prstGeom>
          <a:ln w="61341" cap="rnd">
            <a:solidFill>
              <a:schemeClr val="tx1"/>
            </a:solidFill>
            <a:round/>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a:off x="6674556" y="6248400"/>
            <a:ext cx="268111" cy="0"/>
          </a:xfrm>
          <a:prstGeom prst="line">
            <a:avLst/>
          </a:prstGeom>
          <a:ln w="61341" cap="rnd">
            <a:solidFill>
              <a:schemeClr val="tx1"/>
            </a:solidFill>
            <a:round/>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a:off x="7095067" y="6242809"/>
            <a:ext cx="268111" cy="0"/>
          </a:xfrm>
          <a:prstGeom prst="line">
            <a:avLst/>
          </a:prstGeom>
          <a:ln w="61341" cap="rnd">
            <a:solidFill>
              <a:schemeClr val="tx1"/>
            </a:solidFill>
            <a:round/>
          </a:ln>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a:off x="7567710" y="6248400"/>
            <a:ext cx="268111" cy="0"/>
          </a:xfrm>
          <a:prstGeom prst="line">
            <a:avLst/>
          </a:prstGeom>
          <a:ln w="61341" cap="rnd">
            <a:solidFill>
              <a:schemeClr val="tx1"/>
            </a:solidFill>
            <a:round/>
          </a:ln>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a:off x="7992025" y="6245867"/>
            <a:ext cx="268111" cy="0"/>
          </a:xfrm>
          <a:prstGeom prst="line">
            <a:avLst/>
          </a:prstGeom>
          <a:ln w="61341" cap="rnd">
            <a:solidFill>
              <a:schemeClr val="tx1"/>
            </a:solidFill>
            <a:round/>
          </a:ln>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a:off x="8448900" y="6246039"/>
            <a:ext cx="268111" cy="0"/>
          </a:xfrm>
          <a:prstGeom prst="line">
            <a:avLst/>
          </a:prstGeom>
          <a:ln w="61341" cap="rnd">
            <a:solidFill>
              <a:schemeClr val="tx1"/>
            </a:solidFill>
            <a:round/>
          </a:ln>
        </p:spPr>
        <p:style>
          <a:lnRef idx="2">
            <a:schemeClr val="accent1"/>
          </a:lnRef>
          <a:fillRef idx="0">
            <a:schemeClr val="accent1"/>
          </a:fillRef>
          <a:effectRef idx="1">
            <a:schemeClr val="accent1"/>
          </a:effectRef>
          <a:fontRef idx="minor">
            <a:schemeClr val="tx1"/>
          </a:fontRef>
        </p:style>
      </p:cxnSp>
      <p:pic>
        <p:nvPicPr>
          <p:cNvPr id="5" name="Picture 4" descr="Screen Shot 2014-08-12 at 3.38.02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77238" y="3117285"/>
            <a:ext cx="2547124" cy="2608848"/>
          </a:xfrm>
          <a:prstGeom prst="rect">
            <a:avLst/>
          </a:prstGeom>
        </p:spPr>
      </p:pic>
    </p:spTree>
    <p:extLst>
      <p:ext uri="{BB962C8B-B14F-4D97-AF65-F5344CB8AC3E}">
        <p14:creationId xmlns:p14="http://schemas.microsoft.com/office/powerpoint/2010/main" val="863014013"/>
      </p:ext>
    </p:extLst>
  </p:cSld>
  <p:clrMapOvr>
    <a:masterClrMapping/>
  </p:clrMapOvr>
  <mc:AlternateContent xmlns:mc="http://schemas.openxmlformats.org/markup-compatibility/2006">
    <mc:Choice xmlns:p14="http://schemas.microsoft.com/office/powerpoint/2010/main" Requires="p14">
      <p:transition spd="slow" p14:dur="2000" advTm="52477"/>
    </mc:Choice>
    <mc:Fallback>
      <p:transition spd="slow" advTm="52477"/>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p:cNvSpPr txBox="1"/>
          <p:nvPr/>
        </p:nvSpPr>
        <p:spPr>
          <a:xfrm>
            <a:off x="254525" y="0"/>
            <a:ext cx="8229600" cy="369332"/>
          </a:xfrm>
          <a:prstGeom prst="rect">
            <a:avLst/>
          </a:prstGeom>
          <a:noFill/>
        </p:spPr>
        <p:txBody>
          <a:bodyPr wrap="square" rtlCol="0">
            <a:spAutoFit/>
          </a:bodyPr>
          <a:lstStyle/>
          <a:p>
            <a:pPr algn="ctr"/>
            <a:r>
              <a:rPr lang="en-US" dirty="0" smtClean="0">
                <a:solidFill>
                  <a:schemeClr val="bg1">
                    <a:lumMod val="85000"/>
                  </a:schemeClr>
                </a:solidFill>
              </a:rPr>
              <a:t>Introduction</a:t>
            </a:r>
            <a:r>
              <a:rPr lang="en-US" b="1" dirty="0" smtClean="0"/>
              <a:t> 		</a:t>
            </a:r>
            <a:r>
              <a:rPr lang="en-US" dirty="0" smtClean="0">
                <a:solidFill>
                  <a:srgbClr val="D9D9D9"/>
                </a:solidFill>
              </a:rPr>
              <a:t>IPMs</a:t>
            </a:r>
            <a:r>
              <a:rPr lang="en-US" dirty="0" smtClean="0">
                <a:solidFill>
                  <a:schemeClr val="bg1">
                    <a:lumMod val="75000"/>
                  </a:schemeClr>
                </a:solidFill>
              </a:rPr>
              <a:t>		</a:t>
            </a:r>
            <a:r>
              <a:rPr lang="en-US" b="1" dirty="0" smtClean="0"/>
              <a:t> Invasion Forecasts</a:t>
            </a:r>
            <a:endParaRPr lang="en-US" b="1" dirty="0"/>
          </a:p>
        </p:txBody>
      </p:sp>
      <p:pic>
        <p:nvPicPr>
          <p:cNvPr id="6" name="Picture 5" descr="Screen Shot 2014-08-09 at 3.08.32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6641" y="1382892"/>
            <a:ext cx="3113368" cy="1511233"/>
          </a:xfrm>
          <a:prstGeom prst="rect">
            <a:avLst/>
          </a:prstGeom>
        </p:spPr>
      </p:pic>
      <p:pic>
        <p:nvPicPr>
          <p:cNvPr id="7" name="Picture 6" descr="Screen Shot 2014-08-09 at 3.08.17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95333" y="1368781"/>
            <a:ext cx="3130748" cy="1511233"/>
          </a:xfrm>
          <a:prstGeom prst="rect">
            <a:avLst/>
          </a:prstGeom>
        </p:spPr>
      </p:pic>
      <p:sp>
        <p:nvSpPr>
          <p:cNvPr id="8" name="TextBox 7"/>
          <p:cNvSpPr txBox="1"/>
          <p:nvPr/>
        </p:nvSpPr>
        <p:spPr>
          <a:xfrm>
            <a:off x="1612543" y="427504"/>
            <a:ext cx="2185664" cy="830997"/>
          </a:xfrm>
          <a:prstGeom prst="rect">
            <a:avLst/>
          </a:prstGeom>
          <a:noFill/>
        </p:spPr>
        <p:txBody>
          <a:bodyPr wrap="none" rtlCol="0">
            <a:spAutoFit/>
          </a:bodyPr>
          <a:lstStyle/>
          <a:p>
            <a:pPr algn="ctr"/>
            <a:r>
              <a:rPr lang="en-US" sz="2400" b="1" dirty="0" smtClean="0"/>
              <a:t>Invasive</a:t>
            </a:r>
          </a:p>
          <a:p>
            <a:pPr algn="ctr"/>
            <a:r>
              <a:rPr lang="en-US" sz="2400" dirty="0" smtClean="0"/>
              <a:t>Garlic mustard</a:t>
            </a:r>
            <a:endParaRPr lang="en-US" sz="2400" dirty="0"/>
          </a:p>
        </p:txBody>
      </p:sp>
      <p:sp>
        <p:nvSpPr>
          <p:cNvPr id="9" name="TextBox 8"/>
          <p:cNvSpPr txBox="1"/>
          <p:nvPr/>
        </p:nvSpPr>
        <p:spPr>
          <a:xfrm>
            <a:off x="5364763" y="471227"/>
            <a:ext cx="2202947" cy="830997"/>
          </a:xfrm>
          <a:prstGeom prst="rect">
            <a:avLst/>
          </a:prstGeom>
          <a:noFill/>
        </p:spPr>
        <p:txBody>
          <a:bodyPr wrap="none" rtlCol="0">
            <a:spAutoFit/>
          </a:bodyPr>
          <a:lstStyle/>
          <a:p>
            <a:pPr algn="ctr"/>
            <a:r>
              <a:rPr lang="en-US" sz="2400" b="1" dirty="0" smtClean="0"/>
              <a:t>Native</a:t>
            </a:r>
          </a:p>
          <a:p>
            <a:pPr algn="ctr"/>
            <a:r>
              <a:rPr lang="en-US" sz="2400" dirty="0" smtClean="0"/>
              <a:t>Tower mustard</a:t>
            </a:r>
            <a:endParaRPr lang="en-US" sz="2400" dirty="0"/>
          </a:p>
        </p:txBody>
      </p:sp>
      <p:sp>
        <p:nvSpPr>
          <p:cNvPr id="16" name="TextBox 15"/>
          <p:cNvSpPr txBox="1"/>
          <p:nvPr/>
        </p:nvSpPr>
        <p:spPr>
          <a:xfrm>
            <a:off x="1124967" y="2796680"/>
            <a:ext cx="199753" cy="307777"/>
          </a:xfrm>
          <a:prstGeom prst="rect">
            <a:avLst/>
          </a:prstGeom>
          <a:solidFill>
            <a:schemeClr val="bg1"/>
          </a:solidFill>
        </p:spPr>
        <p:txBody>
          <a:bodyPr wrap="square" rtlCol="0">
            <a:spAutoFit/>
          </a:bodyPr>
          <a:lstStyle/>
          <a:p>
            <a:endParaRPr lang="en-US" sz="1400" dirty="0"/>
          </a:p>
        </p:txBody>
      </p:sp>
      <p:sp>
        <p:nvSpPr>
          <p:cNvPr id="17" name="TextBox 16"/>
          <p:cNvSpPr txBox="1"/>
          <p:nvPr/>
        </p:nvSpPr>
        <p:spPr>
          <a:xfrm>
            <a:off x="1070719" y="1298884"/>
            <a:ext cx="199753" cy="307777"/>
          </a:xfrm>
          <a:prstGeom prst="rect">
            <a:avLst/>
          </a:prstGeom>
          <a:solidFill>
            <a:schemeClr val="bg1"/>
          </a:solidFill>
        </p:spPr>
        <p:txBody>
          <a:bodyPr wrap="square" rtlCol="0">
            <a:spAutoFit/>
          </a:bodyPr>
          <a:lstStyle/>
          <a:p>
            <a:endParaRPr lang="en-US" sz="1400" dirty="0"/>
          </a:p>
        </p:txBody>
      </p:sp>
      <p:sp>
        <p:nvSpPr>
          <p:cNvPr id="18" name="TextBox 17"/>
          <p:cNvSpPr txBox="1"/>
          <p:nvPr/>
        </p:nvSpPr>
        <p:spPr>
          <a:xfrm>
            <a:off x="5549305" y="1296276"/>
            <a:ext cx="199753" cy="307777"/>
          </a:xfrm>
          <a:prstGeom prst="rect">
            <a:avLst/>
          </a:prstGeom>
          <a:solidFill>
            <a:schemeClr val="bg1"/>
          </a:solidFill>
        </p:spPr>
        <p:txBody>
          <a:bodyPr wrap="square" rtlCol="0">
            <a:spAutoFit/>
          </a:bodyPr>
          <a:lstStyle/>
          <a:p>
            <a:endParaRPr lang="en-US" sz="1400" dirty="0"/>
          </a:p>
        </p:txBody>
      </p:sp>
      <p:pic>
        <p:nvPicPr>
          <p:cNvPr id="20" name="Picture 19" descr="Screen Shot 2014-08-09 at 3.09.37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42501" y="5713305"/>
            <a:ext cx="3415409" cy="1102361"/>
          </a:xfrm>
          <a:prstGeom prst="rect">
            <a:avLst/>
          </a:prstGeom>
        </p:spPr>
      </p:pic>
      <p:sp>
        <p:nvSpPr>
          <p:cNvPr id="21" name="TextBox 20"/>
          <p:cNvSpPr txBox="1"/>
          <p:nvPr/>
        </p:nvSpPr>
        <p:spPr>
          <a:xfrm>
            <a:off x="297330" y="6362890"/>
            <a:ext cx="2455570" cy="369332"/>
          </a:xfrm>
          <a:prstGeom prst="rect">
            <a:avLst/>
          </a:prstGeom>
          <a:noFill/>
        </p:spPr>
        <p:txBody>
          <a:bodyPr wrap="none" rtlCol="0">
            <a:spAutoFit/>
          </a:bodyPr>
          <a:lstStyle/>
          <a:p>
            <a:r>
              <a:rPr lang="en-US" dirty="0" smtClean="0"/>
              <a:t>closed canopy (forest)</a:t>
            </a:r>
            <a:endParaRPr lang="en-US" dirty="0"/>
          </a:p>
        </p:txBody>
      </p:sp>
      <p:sp>
        <p:nvSpPr>
          <p:cNvPr id="22" name="TextBox 21"/>
          <p:cNvSpPr txBox="1"/>
          <p:nvPr/>
        </p:nvSpPr>
        <p:spPr>
          <a:xfrm>
            <a:off x="6674556" y="6362890"/>
            <a:ext cx="2238038" cy="369332"/>
          </a:xfrm>
          <a:prstGeom prst="rect">
            <a:avLst/>
          </a:prstGeom>
          <a:noFill/>
        </p:spPr>
        <p:txBody>
          <a:bodyPr wrap="none" rtlCol="0">
            <a:spAutoFit/>
          </a:bodyPr>
          <a:lstStyle/>
          <a:p>
            <a:r>
              <a:rPr lang="en-US" dirty="0" smtClean="0"/>
              <a:t>open canopy (edge)</a:t>
            </a:r>
            <a:endParaRPr lang="en-US" dirty="0"/>
          </a:p>
        </p:txBody>
      </p:sp>
      <p:cxnSp>
        <p:nvCxnSpPr>
          <p:cNvPr id="23" name="Straight Connector 22"/>
          <p:cNvCxnSpPr/>
          <p:nvPr/>
        </p:nvCxnSpPr>
        <p:spPr>
          <a:xfrm>
            <a:off x="423333" y="6223000"/>
            <a:ext cx="1905000" cy="0"/>
          </a:xfrm>
          <a:prstGeom prst="line">
            <a:avLst/>
          </a:prstGeom>
          <a:ln w="61341" cap="rnd">
            <a:solidFill>
              <a:schemeClr val="tx1"/>
            </a:solidFill>
            <a:round/>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a:off x="6674556" y="6248400"/>
            <a:ext cx="268111" cy="0"/>
          </a:xfrm>
          <a:prstGeom prst="line">
            <a:avLst/>
          </a:prstGeom>
          <a:ln w="61341" cap="rnd">
            <a:solidFill>
              <a:schemeClr val="tx1"/>
            </a:solidFill>
            <a:round/>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a:off x="7095067" y="6242809"/>
            <a:ext cx="268111" cy="0"/>
          </a:xfrm>
          <a:prstGeom prst="line">
            <a:avLst/>
          </a:prstGeom>
          <a:ln w="61341" cap="rnd">
            <a:solidFill>
              <a:schemeClr val="tx1"/>
            </a:solidFill>
            <a:round/>
          </a:ln>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a:off x="7567710" y="6248400"/>
            <a:ext cx="268111" cy="0"/>
          </a:xfrm>
          <a:prstGeom prst="line">
            <a:avLst/>
          </a:prstGeom>
          <a:ln w="61341" cap="rnd">
            <a:solidFill>
              <a:schemeClr val="tx1"/>
            </a:solidFill>
            <a:round/>
          </a:ln>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a:off x="7992025" y="6245867"/>
            <a:ext cx="268111" cy="0"/>
          </a:xfrm>
          <a:prstGeom prst="line">
            <a:avLst/>
          </a:prstGeom>
          <a:ln w="61341" cap="rnd">
            <a:solidFill>
              <a:schemeClr val="tx1"/>
            </a:solidFill>
            <a:round/>
          </a:ln>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a:off x="8448900" y="6246039"/>
            <a:ext cx="268111" cy="0"/>
          </a:xfrm>
          <a:prstGeom prst="line">
            <a:avLst/>
          </a:prstGeom>
          <a:ln w="61341" cap="rnd">
            <a:solidFill>
              <a:schemeClr val="tx1"/>
            </a:solidFill>
            <a:round/>
          </a:ln>
        </p:spPr>
        <p:style>
          <a:lnRef idx="2">
            <a:schemeClr val="accent1"/>
          </a:lnRef>
          <a:fillRef idx="0">
            <a:schemeClr val="accent1"/>
          </a:fillRef>
          <a:effectRef idx="1">
            <a:schemeClr val="accent1"/>
          </a:effectRef>
          <a:fontRef idx="minor">
            <a:schemeClr val="tx1"/>
          </a:fontRef>
        </p:style>
      </p:cxnSp>
      <p:pic>
        <p:nvPicPr>
          <p:cNvPr id="5" name="Picture 4" descr="Screen Shot 2014-08-12 at 3.38.02 P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77238" y="3117285"/>
            <a:ext cx="2547124" cy="2608848"/>
          </a:xfrm>
          <a:prstGeom prst="rect">
            <a:avLst/>
          </a:prstGeom>
        </p:spPr>
      </p:pic>
    </p:spTree>
    <p:extLst>
      <p:ext uri="{BB962C8B-B14F-4D97-AF65-F5344CB8AC3E}">
        <p14:creationId xmlns:p14="http://schemas.microsoft.com/office/powerpoint/2010/main" val="1964950828"/>
      </p:ext>
    </p:extLst>
  </p:cSld>
  <p:clrMapOvr>
    <a:masterClrMapping/>
  </p:clrMapOvr>
  <mc:AlternateContent xmlns:mc="http://schemas.openxmlformats.org/markup-compatibility/2006">
    <mc:Choice xmlns:p14="http://schemas.microsoft.com/office/powerpoint/2010/main" Requires="p14">
      <p:transition spd="slow" p14:dur="2000" advTm="52477"/>
    </mc:Choice>
    <mc:Fallback>
      <p:transition spd="slow" advTm="52477"/>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Screen Shot 2013-03-14 at 10.29.46 PM.png"/>
          <p:cNvPicPr>
            <a:picLocks noChangeAspect="1"/>
          </p:cNvPicPr>
          <p:nvPr/>
        </p:nvPicPr>
        <p:blipFill rotWithShape="1">
          <a:blip r:embed="rId3">
            <a:extLst>
              <a:ext uri="{28A0092B-C50C-407E-A947-70E740481C1C}">
                <a14:useLocalDpi xmlns:a14="http://schemas.microsoft.com/office/drawing/2010/main" val="0"/>
              </a:ext>
            </a:extLst>
          </a:blip>
          <a:srcRect l="50428" t="56360"/>
          <a:stretch/>
        </p:blipFill>
        <p:spPr>
          <a:xfrm>
            <a:off x="204437" y="4539245"/>
            <a:ext cx="3443299" cy="1648323"/>
          </a:xfrm>
          <a:prstGeom prst="rect">
            <a:avLst/>
          </a:prstGeom>
        </p:spPr>
      </p:pic>
      <p:sp>
        <p:nvSpPr>
          <p:cNvPr id="2" name="Title 1"/>
          <p:cNvSpPr>
            <a:spLocks noGrp="1"/>
          </p:cNvSpPr>
          <p:nvPr>
            <p:ph type="title"/>
          </p:nvPr>
        </p:nvSpPr>
        <p:spPr>
          <a:xfrm>
            <a:off x="659114" y="385768"/>
            <a:ext cx="8004298" cy="1039828"/>
          </a:xfrm>
        </p:spPr>
        <p:txBody>
          <a:bodyPr/>
          <a:lstStyle/>
          <a:p>
            <a:r>
              <a:rPr lang="en-US" dirty="0" smtClean="0"/>
              <a:t>The usual range models…</a:t>
            </a:r>
            <a:endParaRPr lang="en-US" dirty="0"/>
          </a:p>
        </p:txBody>
      </p:sp>
      <p:sp>
        <p:nvSpPr>
          <p:cNvPr id="9" name="TextBox 8"/>
          <p:cNvSpPr txBox="1"/>
          <p:nvPr/>
        </p:nvSpPr>
        <p:spPr>
          <a:xfrm>
            <a:off x="1040708" y="4093958"/>
            <a:ext cx="1908961" cy="830997"/>
          </a:xfrm>
          <a:prstGeom prst="rect">
            <a:avLst/>
          </a:prstGeom>
          <a:noFill/>
        </p:spPr>
        <p:txBody>
          <a:bodyPr wrap="square" rtlCol="0">
            <a:spAutoFit/>
          </a:bodyPr>
          <a:lstStyle/>
          <a:p>
            <a:r>
              <a:rPr lang="en-US" sz="2400" dirty="0"/>
              <a:t>Annual Precipitation</a:t>
            </a:r>
          </a:p>
        </p:txBody>
      </p:sp>
      <p:sp>
        <p:nvSpPr>
          <p:cNvPr id="11" name="TextBox 10"/>
          <p:cNvSpPr txBox="1"/>
          <p:nvPr/>
        </p:nvSpPr>
        <p:spPr>
          <a:xfrm>
            <a:off x="1298289" y="1727570"/>
            <a:ext cx="1651381" cy="830997"/>
          </a:xfrm>
          <a:prstGeom prst="rect">
            <a:avLst/>
          </a:prstGeom>
          <a:solidFill>
            <a:schemeClr val="bg1"/>
          </a:solidFill>
        </p:spPr>
        <p:txBody>
          <a:bodyPr wrap="square" rtlCol="0">
            <a:spAutoFit/>
          </a:bodyPr>
          <a:lstStyle/>
          <a:p>
            <a:r>
              <a:rPr lang="en-US" sz="2400" dirty="0" smtClean="0"/>
              <a:t>Presences</a:t>
            </a:r>
          </a:p>
          <a:p>
            <a:endParaRPr lang="en-US" sz="2400" dirty="0"/>
          </a:p>
        </p:txBody>
      </p:sp>
      <p:sp>
        <p:nvSpPr>
          <p:cNvPr id="13" name="TextBox 12"/>
          <p:cNvSpPr txBox="1"/>
          <p:nvPr/>
        </p:nvSpPr>
        <p:spPr>
          <a:xfrm>
            <a:off x="9711907" y="758074"/>
            <a:ext cx="2474980" cy="1938992"/>
          </a:xfrm>
          <a:prstGeom prst="rect">
            <a:avLst/>
          </a:prstGeom>
          <a:solidFill>
            <a:schemeClr val="tx1"/>
          </a:solidFill>
          <a:ln w="38100" cmpd="sng">
            <a:solidFill>
              <a:schemeClr val="accent1"/>
            </a:solidFill>
          </a:ln>
        </p:spPr>
        <p:txBody>
          <a:bodyPr wrap="square" rtlCol="0">
            <a:spAutoFit/>
          </a:bodyPr>
          <a:lstStyle/>
          <a:p>
            <a:pPr algn="ctr"/>
            <a:endParaRPr lang="en-US" sz="3000" dirty="0">
              <a:solidFill>
                <a:srgbClr val="FF6600"/>
              </a:solidFill>
            </a:endParaRPr>
          </a:p>
          <a:p>
            <a:pPr algn="ctr"/>
            <a:r>
              <a:rPr lang="en-US" sz="3000" dirty="0">
                <a:solidFill>
                  <a:srgbClr val="FF6600"/>
                </a:solidFill>
              </a:rPr>
              <a:t>Maxent </a:t>
            </a:r>
          </a:p>
          <a:p>
            <a:pPr algn="ctr"/>
            <a:r>
              <a:rPr lang="en-US" sz="3000" dirty="0">
                <a:solidFill>
                  <a:srgbClr val="FF6600"/>
                </a:solidFill>
              </a:rPr>
              <a:t>Software</a:t>
            </a:r>
          </a:p>
          <a:p>
            <a:pPr algn="ctr"/>
            <a:endParaRPr lang="en-US" sz="3000" dirty="0">
              <a:solidFill>
                <a:srgbClr val="FF6600"/>
              </a:solidFill>
            </a:endParaRPr>
          </a:p>
        </p:txBody>
      </p:sp>
      <p:pic>
        <p:nvPicPr>
          <p:cNvPr id="16" name="Picture 15" descr="temp.pdf"/>
          <p:cNvPicPr>
            <a:picLocks noChangeAspect="1"/>
          </p:cNvPicPr>
          <p:nvPr/>
        </p:nvPicPr>
        <p:blipFill>
          <a:blip r:embed="rId4"/>
          <a:srcRect t="14186" r="6580" b="12063"/>
          <a:stretch>
            <a:fillRect/>
          </a:stretch>
        </p:blipFill>
        <p:spPr>
          <a:xfrm>
            <a:off x="204437" y="1988916"/>
            <a:ext cx="3386489" cy="1701554"/>
          </a:xfrm>
          <a:prstGeom prst="rect">
            <a:avLst/>
          </a:prstGeom>
          <a:effectLst/>
        </p:spPr>
      </p:pic>
      <p:sp>
        <p:nvSpPr>
          <p:cNvPr id="3" name="TextBox 2"/>
          <p:cNvSpPr txBox="1"/>
          <p:nvPr/>
        </p:nvSpPr>
        <p:spPr>
          <a:xfrm>
            <a:off x="2430946" y="6371340"/>
            <a:ext cx="6583854" cy="646331"/>
          </a:xfrm>
          <a:prstGeom prst="rect">
            <a:avLst/>
          </a:prstGeom>
          <a:noFill/>
        </p:spPr>
        <p:txBody>
          <a:bodyPr wrap="none" rtlCol="0">
            <a:spAutoFit/>
          </a:bodyPr>
          <a:lstStyle/>
          <a:p>
            <a:r>
              <a:rPr lang="en-US" dirty="0" smtClean="0"/>
              <a:t>Merow et al., 2013, </a:t>
            </a:r>
            <a:r>
              <a:rPr lang="en-US" i="1" dirty="0" smtClean="0"/>
              <a:t>Ecography; </a:t>
            </a:r>
            <a:r>
              <a:rPr lang="en-US" dirty="0"/>
              <a:t>Merow et al., 2014, </a:t>
            </a:r>
            <a:r>
              <a:rPr lang="en-US" i="1" dirty="0"/>
              <a:t>Ecography</a:t>
            </a:r>
            <a:endParaRPr lang="en-US" dirty="0"/>
          </a:p>
          <a:p>
            <a:endParaRPr lang="en-US" dirty="0"/>
          </a:p>
        </p:txBody>
      </p:sp>
      <p:pic>
        <p:nvPicPr>
          <p:cNvPr id="28" name="Picture 27" descr="Screen Shot 2012-01-05 at 10.40.28 PM.png"/>
          <p:cNvPicPr>
            <a:picLocks noChangeAspect="1"/>
          </p:cNvPicPr>
          <p:nvPr/>
        </p:nvPicPr>
        <p:blipFill>
          <a:blip r:embed="rId5"/>
          <a:stretch>
            <a:fillRect/>
          </a:stretch>
        </p:blipFill>
        <p:spPr>
          <a:xfrm>
            <a:off x="14956725" y="2423902"/>
            <a:ext cx="2351134" cy="1341238"/>
          </a:xfrm>
          <a:prstGeom prst="rect">
            <a:avLst/>
          </a:prstGeom>
        </p:spPr>
      </p:pic>
      <p:sp>
        <p:nvSpPr>
          <p:cNvPr id="7" name="TextBox 6"/>
          <p:cNvSpPr txBox="1"/>
          <p:nvPr/>
        </p:nvSpPr>
        <p:spPr>
          <a:xfrm>
            <a:off x="1630670" y="3395808"/>
            <a:ext cx="1868874" cy="369332"/>
          </a:xfrm>
          <a:prstGeom prst="rect">
            <a:avLst/>
          </a:prstGeom>
          <a:noFill/>
        </p:spPr>
        <p:txBody>
          <a:bodyPr wrap="none" rtlCol="0">
            <a:spAutoFit/>
          </a:bodyPr>
          <a:lstStyle/>
          <a:p>
            <a:r>
              <a:rPr lang="en-US" i="1" dirty="0" smtClean="0"/>
              <a:t>Protea punctata</a:t>
            </a:r>
            <a:endParaRPr lang="en-US" i="1" dirty="0"/>
          </a:p>
        </p:txBody>
      </p:sp>
      <p:sp>
        <p:nvSpPr>
          <p:cNvPr id="27" name="TextBox 26"/>
          <p:cNvSpPr txBox="1"/>
          <p:nvPr/>
        </p:nvSpPr>
        <p:spPr>
          <a:xfrm>
            <a:off x="457200" y="0"/>
            <a:ext cx="8229600" cy="369332"/>
          </a:xfrm>
          <a:prstGeom prst="rect">
            <a:avLst/>
          </a:prstGeom>
          <a:noFill/>
        </p:spPr>
        <p:txBody>
          <a:bodyPr wrap="square" rtlCol="0">
            <a:spAutoFit/>
          </a:bodyPr>
          <a:lstStyle/>
          <a:p>
            <a:pPr algn="ctr"/>
            <a:r>
              <a:rPr lang="en-US" b="1" dirty="0" smtClean="0"/>
              <a:t>Intro</a:t>
            </a:r>
            <a:r>
              <a:rPr lang="en-US" dirty="0" smtClean="0">
                <a:solidFill>
                  <a:schemeClr val="bg2">
                    <a:lumMod val="90000"/>
                  </a:schemeClr>
                </a:solidFill>
              </a:rPr>
              <a:t>	</a:t>
            </a:r>
            <a:r>
              <a:rPr lang="en-US" b="1" dirty="0" smtClean="0"/>
              <a:t>    	 </a:t>
            </a:r>
            <a:r>
              <a:rPr lang="en-US" dirty="0" smtClean="0">
                <a:solidFill>
                  <a:schemeClr val="bg1">
                    <a:lumMod val="85000"/>
                  </a:schemeClr>
                </a:solidFill>
              </a:rPr>
              <a:t>IPMs   	   	  Invasion  	    Future</a:t>
            </a:r>
            <a:endParaRPr lang="en-US" dirty="0">
              <a:solidFill>
                <a:schemeClr val="bg1">
                  <a:lumMod val="85000"/>
                </a:schemeClr>
              </a:solidFill>
            </a:endParaRPr>
          </a:p>
        </p:txBody>
      </p:sp>
    </p:spTree>
    <p:extLst>
      <p:ext uri="{BB962C8B-B14F-4D97-AF65-F5344CB8AC3E}">
        <p14:creationId xmlns:p14="http://schemas.microsoft.com/office/powerpoint/2010/main" val="156555019"/>
      </p:ext>
    </p:extLst>
  </p:cSld>
  <p:clrMapOvr>
    <a:masterClrMapping/>
  </p:clrMapOvr>
  <mc:AlternateContent xmlns:mc="http://schemas.openxmlformats.org/markup-compatibility/2006">
    <mc:Choice xmlns:p14="http://schemas.microsoft.com/office/powerpoint/2010/main" Requires="p14">
      <p:transition spd="slow" p14:dur="2000" advTm="1465"/>
    </mc:Choice>
    <mc:Fallback>
      <p:transition spd="slow" advTm="1465"/>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9202640" y="3018387"/>
            <a:ext cx="8229600" cy="990600"/>
          </a:xfrm>
        </p:spPr>
        <p:txBody>
          <a:bodyPr/>
          <a:lstStyle/>
          <a:p>
            <a:r>
              <a:rPr lang="en-US" dirty="0" smtClean="0"/>
              <a:t>Vital Rate Models</a:t>
            </a:r>
            <a:endParaRPr lang="en-US" dirty="0"/>
          </a:p>
        </p:txBody>
      </p:sp>
      <p:sp>
        <p:nvSpPr>
          <p:cNvPr id="4" name="TextBox 3"/>
          <p:cNvSpPr txBox="1"/>
          <p:nvPr/>
        </p:nvSpPr>
        <p:spPr>
          <a:xfrm>
            <a:off x="254525" y="0"/>
            <a:ext cx="8229600" cy="369332"/>
          </a:xfrm>
          <a:prstGeom prst="rect">
            <a:avLst/>
          </a:prstGeom>
          <a:noFill/>
        </p:spPr>
        <p:txBody>
          <a:bodyPr wrap="square" rtlCol="0">
            <a:spAutoFit/>
          </a:bodyPr>
          <a:lstStyle/>
          <a:p>
            <a:pPr algn="ctr"/>
            <a:r>
              <a:rPr lang="en-US" dirty="0" smtClean="0">
                <a:solidFill>
                  <a:schemeClr val="bg1">
                    <a:lumMod val="85000"/>
                  </a:schemeClr>
                </a:solidFill>
              </a:rPr>
              <a:t>Introduction</a:t>
            </a:r>
            <a:r>
              <a:rPr lang="en-US" b="1" dirty="0" smtClean="0"/>
              <a:t> 		</a:t>
            </a:r>
            <a:r>
              <a:rPr lang="en-US" dirty="0" smtClean="0">
                <a:solidFill>
                  <a:srgbClr val="D9D9D9"/>
                </a:solidFill>
              </a:rPr>
              <a:t>IPMs</a:t>
            </a:r>
            <a:r>
              <a:rPr lang="en-US" dirty="0" smtClean="0">
                <a:solidFill>
                  <a:schemeClr val="bg1">
                    <a:lumMod val="75000"/>
                  </a:schemeClr>
                </a:solidFill>
              </a:rPr>
              <a:t>		</a:t>
            </a:r>
            <a:r>
              <a:rPr lang="en-US" b="1" dirty="0" smtClean="0"/>
              <a:t> Invasion Forecasts</a:t>
            </a:r>
            <a:endParaRPr lang="en-US" b="1" dirty="0"/>
          </a:p>
        </p:txBody>
      </p:sp>
      <p:pic>
        <p:nvPicPr>
          <p:cNvPr id="6" name="Picture 5" descr="Screen Shot 2014-08-09 at 3.08.32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6641" y="1382892"/>
            <a:ext cx="3113368" cy="1511233"/>
          </a:xfrm>
          <a:prstGeom prst="rect">
            <a:avLst/>
          </a:prstGeom>
        </p:spPr>
      </p:pic>
      <p:pic>
        <p:nvPicPr>
          <p:cNvPr id="7" name="Picture 6" descr="Screen Shot 2014-08-09 at 3.08.17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95333" y="1368781"/>
            <a:ext cx="3130748" cy="1511233"/>
          </a:xfrm>
          <a:prstGeom prst="rect">
            <a:avLst/>
          </a:prstGeom>
        </p:spPr>
      </p:pic>
      <p:sp>
        <p:nvSpPr>
          <p:cNvPr id="8" name="TextBox 7"/>
          <p:cNvSpPr txBox="1"/>
          <p:nvPr/>
        </p:nvSpPr>
        <p:spPr>
          <a:xfrm>
            <a:off x="1612543" y="427504"/>
            <a:ext cx="2185664" cy="830997"/>
          </a:xfrm>
          <a:prstGeom prst="rect">
            <a:avLst/>
          </a:prstGeom>
          <a:noFill/>
        </p:spPr>
        <p:txBody>
          <a:bodyPr wrap="none" rtlCol="0">
            <a:spAutoFit/>
          </a:bodyPr>
          <a:lstStyle/>
          <a:p>
            <a:pPr algn="ctr"/>
            <a:r>
              <a:rPr lang="en-US" sz="2400" b="1" dirty="0" smtClean="0"/>
              <a:t>Invasive</a:t>
            </a:r>
          </a:p>
          <a:p>
            <a:pPr algn="ctr"/>
            <a:r>
              <a:rPr lang="en-US" sz="2400" dirty="0" smtClean="0"/>
              <a:t>Garlic mustard</a:t>
            </a:r>
            <a:endParaRPr lang="en-US" sz="2400" dirty="0"/>
          </a:p>
        </p:txBody>
      </p:sp>
      <p:sp>
        <p:nvSpPr>
          <p:cNvPr id="9" name="TextBox 8"/>
          <p:cNvSpPr txBox="1"/>
          <p:nvPr/>
        </p:nvSpPr>
        <p:spPr>
          <a:xfrm>
            <a:off x="5364763" y="471227"/>
            <a:ext cx="2202947" cy="830997"/>
          </a:xfrm>
          <a:prstGeom prst="rect">
            <a:avLst/>
          </a:prstGeom>
          <a:noFill/>
        </p:spPr>
        <p:txBody>
          <a:bodyPr wrap="none" rtlCol="0">
            <a:spAutoFit/>
          </a:bodyPr>
          <a:lstStyle/>
          <a:p>
            <a:pPr algn="ctr"/>
            <a:r>
              <a:rPr lang="en-US" sz="2400" b="1" dirty="0" smtClean="0"/>
              <a:t>Native</a:t>
            </a:r>
          </a:p>
          <a:p>
            <a:pPr algn="ctr"/>
            <a:r>
              <a:rPr lang="en-US" sz="2400" dirty="0" smtClean="0"/>
              <a:t>Tower mustard</a:t>
            </a:r>
            <a:endParaRPr lang="en-US" sz="2400" dirty="0"/>
          </a:p>
        </p:txBody>
      </p:sp>
      <p:pic>
        <p:nvPicPr>
          <p:cNvPr id="10" name="Picture 9" descr="Screen Shot 2014-08-09 at 3.08.47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4430" y="2950569"/>
            <a:ext cx="3203222" cy="1548947"/>
          </a:xfrm>
          <a:prstGeom prst="rect">
            <a:avLst/>
          </a:prstGeom>
        </p:spPr>
      </p:pic>
      <p:pic>
        <p:nvPicPr>
          <p:cNvPr id="11" name="Picture 10" descr="Screen Shot 2014-08-09 at 3.09.02 P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95333" y="2874189"/>
            <a:ext cx="3488792" cy="1571528"/>
          </a:xfrm>
          <a:prstGeom prst="rect">
            <a:avLst/>
          </a:prstGeom>
        </p:spPr>
      </p:pic>
      <p:sp>
        <p:nvSpPr>
          <p:cNvPr id="14" name="TextBox 13"/>
          <p:cNvSpPr txBox="1"/>
          <p:nvPr/>
        </p:nvSpPr>
        <p:spPr>
          <a:xfrm>
            <a:off x="1072444" y="4403384"/>
            <a:ext cx="199753" cy="307777"/>
          </a:xfrm>
          <a:prstGeom prst="rect">
            <a:avLst/>
          </a:prstGeom>
          <a:solidFill>
            <a:schemeClr val="bg1"/>
          </a:solidFill>
        </p:spPr>
        <p:txBody>
          <a:bodyPr wrap="square" rtlCol="0">
            <a:spAutoFit/>
          </a:bodyPr>
          <a:lstStyle/>
          <a:p>
            <a:endParaRPr lang="en-US" sz="1400" dirty="0"/>
          </a:p>
        </p:txBody>
      </p:sp>
      <p:sp>
        <p:nvSpPr>
          <p:cNvPr id="15" name="TextBox 14"/>
          <p:cNvSpPr txBox="1"/>
          <p:nvPr/>
        </p:nvSpPr>
        <p:spPr>
          <a:xfrm>
            <a:off x="5435318" y="4248183"/>
            <a:ext cx="199753" cy="307777"/>
          </a:xfrm>
          <a:prstGeom prst="rect">
            <a:avLst/>
          </a:prstGeom>
          <a:solidFill>
            <a:schemeClr val="bg1"/>
          </a:solidFill>
        </p:spPr>
        <p:txBody>
          <a:bodyPr wrap="square" rtlCol="0">
            <a:spAutoFit/>
          </a:bodyPr>
          <a:lstStyle/>
          <a:p>
            <a:endParaRPr lang="en-US" sz="1400" dirty="0"/>
          </a:p>
        </p:txBody>
      </p:sp>
      <p:sp>
        <p:nvSpPr>
          <p:cNvPr id="16" name="TextBox 15"/>
          <p:cNvSpPr txBox="1"/>
          <p:nvPr/>
        </p:nvSpPr>
        <p:spPr>
          <a:xfrm>
            <a:off x="1124967" y="2796680"/>
            <a:ext cx="199753" cy="307777"/>
          </a:xfrm>
          <a:prstGeom prst="rect">
            <a:avLst/>
          </a:prstGeom>
          <a:solidFill>
            <a:schemeClr val="bg1"/>
          </a:solidFill>
        </p:spPr>
        <p:txBody>
          <a:bodyPr wrap="square" rtlCol="0">
            <a:spAutoFit/>
          </a:bodyPr>
          <a:lstStyle/>
          <a:p>
            <a:endParaRPr lang="en-US" sz="1400" dirty="0"/>
          </a:p>
        </p:txBody>
      </p:sp>
      <p:sp>
        <p:nvSpPr>
          <p:cNvPr id="17" name="TextBox 16"/>
          <p:cNvSpPr txBox="1"/>
          <p:nvPr/>
        </p:nvSpPr>
        <p:spPr>
          <a:xfrm>
            <a:off x="1070719" y="1298884"/>
            <a:ext cx="199753" cy="307777"/>
          </a:xfrm>
          <a:prstGeom prst="rect">
            <a:avLst/>
          </a:prstGeom>
          <a:solidFill>
            <a:schemeClr val="bg1"/>
          </a:solidFill>
        </p:spPr>
        <p:txBody>
          <a:bodyPr wrap="square" rtlCol="0">
            <a:spAutoFit/>
          </a:bodyPr>
          <a:lstStyle/>
          <a:p>
            <a:endParaRPr lang="en-US" sz="1400" dirty="0"/>
          </a:p>
        </p:txBody>
      </p:sp>
      <p:sp>
        <p:nvSpPr>
          <p:cNvPr id="18" name="TextBox 17"/>
          <p:cNvSpPr txBox="1"/>
          <p:nvPr/>
        </p:nvSpPr>
        <p:spPr>
          <a:xfrm>
            <a:off x="5549305" y="1296276"/>
            <a:ext cx="199753" cy="307777"/>
          </a:xfrm>
          <a:prstGeom prst="rect">
            <a:avLst/>
          </a:prstGeom>
          <a:solidFill>
            <a:schemeClr val="bg1"/>
          </a:solidFill>
        </p:spPr>
        <p:txBody>
          <a:bodyPr wrap="square" rtlCol="0">
            <a:spAutoFit/>
          </a:bodyPr>
          <a:lstStyle/>
          <a:p>
            <a:endParaRPr lang="en-US" sz="1400" dirty="0"/>
          </a:p>
        </p:txBody>
      </p:sp>
      <p:pic>
        <p:nvPicPr>
          <p:cNvPr id="20" name="Picture 19" descr="Screen Shot 2014-08-09 at 3.09.37 PM.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842501" y="5713305"/>
            <a:ext cx="3415409" cy="1102361"/>
          </a:xfrm>
          <a:prstGeom prst="rect">
            <a:avLst/>
          </a:prstGeom>
        </p:spPr>
      </p:pic>
      <p:sp>
        <p:nvSpPr>
          <p:cNvPr id="21" name="TextBox 20"/>
          <p:cNvSpPr txBox="1"/>
          <p:nvPr/>
        </p:nvSpPr>
        <p:spPr>
          <a:xfrm>
            <a:off x="297330" y="6362890"/>
            <a:ext cx="2455570" cy="369332"/>
          </a:xfrm>
          <a:prstGeom prst="rect">
            <a:avLst/>
          </a:prstGeom>
          <a:noFill/>
        </p:spPr>
        <p:txBody>
          <a:bodyPr wrap="none" rtlCol="0">
            <a:spAutoFit/>
          </a:bodyPr>
          <a:lstStyle/>
          <a:p>
            <a:r>
              <a:rPr lang="en-US" dirty="0" smtClean="0"/>
              <a:t>closed canopy (forest)</a:t>
            </a:r>
            <a:endParaRPr lang="en-US" dirty="0"/>
          </a:p>
        </p:txBody>
      </p:sp>
      <p:sp>
        <p:nvSpPr>
          <p:cNvPr id="22" name="TextBox 21"/>
          <p:cNvSpPr txBox="1"/>
          <p:nvPr/>
        </p:nvSpPr>
        <p:spPr>
          <a:xfrm>
            <a:off x="6674556" y="6362890"/>
            <a:ext cx="2238038" cy="369332"/>
          </a:xfrm>
          <a:prstGeom prst="rect">
            <a:avLst/>
          </a:prstGeom>
          <a:noFill/>
        </p:spPr>
        <p:txBody>
          <a:bodyPr wrap="none" rtlCol="0">
            <a:spAutoFit/>
          </a:bodyPr>
          <a:lstStyle/>
          <a:p>
            <a:r>
              <a:rPr lang="en-US" dirty="0" smtClean="0"/>
              <a:t>open canopy (edge)</a:t>
            </a:r>
            <a:endParaRPr lang="en-US" dirty="0"/>
          </a:p>
        </p:txBody>
      </p:sp>
      <p:cxnSp>
        <p:nvCxnSpPr>
          <p:cNvPr id="23" name="Straight Connector 22"/>
          <p:cNvCxnSpPr/>
          <p:nvPr/>
        </p:nvCxnSpPr>
        <p:spPr>
          <a:xfrm>
            <a:off x="423333" y="6223000"/>
            <a:ext cx="1905000" cy="0"/>
          </a:xfrm>
          <a:prstGeom prst="line">
            <a:avLst/>
          </a:prstGeom>
          <a:ln w="61341" cap="rnd">
            <a:solidFill>
              <a:schemeClr val="tx1"/>
            </a:solidFill>
            <a:round/>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a:off x="6674556" y="6248400"/>
            <a:ext cx="268111" cy="0"/>
          </a:xfrm>
          <a:prstGeom prst="line">
            <a:avLst/>
          </a:prstGeom>
          <a:ln w="61341" cap="rnd">
            <a:solidFill>
              <a:schemeClr val="tx1"/>
            </a:solidFill>
            <a:round/>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a:off x="7095067" y="6242809"/>
            <a:ext cx="268111" cy="0"/>
          </a:xfrm>
          <a:prstGeom prst="line">
            <a:avLst/>
          </a:prstGeom>
          <a:ln w="61341" cap="rnd">
            <a:solidFill>
              <a:schemeClr val="tx1"/>
            </a:solidFill>
            <a:round/>
          </a:ln>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a:off x="7567710" y="6248400"/>
            <a:ext cx="268111" cy="0"/>
          </a:xfrm>
          <a:prstGeom prst="line">
            <a:avLst/>
          </a:prstGeom>
          <a:ln w="61341" cap="rnd">
            <a:solidFill>
              <a:schemeClr val="tx1"/>
            </a:solidFill>
            <a:round/>
          </a:ln>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a:off x="7992025" y="6245867"/>
            <a:ext cx="268111" cy="0"/>
          </a:xfrm>
          <a:prstGeom prst="line">
            <a:avLst/>
          </a:prstGeom>
          <a:ln w="61341" cap="rnd">
            <a:solidFill>
              <a:schemeClr val="tx1"/>
            </a:solidFill>
            <a:round/>
          </a:ln>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a:off x="8448900" y="6246039"/>
            <a:ext cx="268111" cy="0"/>
          </a:xfrm>
          <a:prstGeom prst="line">
            <a:avLst/>
          </a:prstGeom>
          <a:ln w="61341" cap="rnd">
            <a:solidFill>
              <a:schemeClr val="tx1"/>
            </a:solidFill>
            <a:round/>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80468269"/>
      </p:ext>
    </p:extLst>
  </p:cSld>
  <p:clrMapOvr>
    <a:masterClrMapping/>
  </p:clrMapOvr>
  <mc:AlternateContent xmlns:mc="http://schemas.openxmlformats.org/markup-compatibility/2006">
    <mc:Choice xmlns:p14="http://schemas.microsoft.com/office/powerpoint/2010/main" Requires="p14">
      <p:transition spd="slow" p14:dur="2000" advTm="52477"/>
    </mc:Choice>
    <mc:Fallback>
      <p:transition spd="slow" advTm="52477"/>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9" name="Picture 18" descr="Screen Shot 2014-08-09 at 3.16.2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53036" y="4389272"/>
            <a:ext cx="3713074" cy="1612535"/>
          </a:xfrm>
          <a:prstGeom prst="rect">
            <a:avLst/>
          </a:prstGeom>
        </p:spPr>
      </p:pic>
      <p:pic>
        <p:nvPicPr>
          <p:cNvPr id="12" name="Picture 11" descr="Screen Shot 2014-08-09 at 3.09.12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4430" y="4496858"/>
            <a:ext cx="3378818" cy="1504950"/>
          </a:xfrm>
          <a:prstGeom prst="rect">
            <a:avLst/>
          </a:prstGeom>
        </p:spPr>
      </p:pic>
      <p:sp>
        <p:nvSpPr>
          <p:cNvPr id="2" name="Title 1"/>
          <p:cNvSpPr>
            <a:spLocks noGrp="1"/>
          </p:cNvSpPr>
          <p:nvPr>
            <p:ph type="title"/>
          </p:nvPr>
        </p:nvSpPr>
        <p:spPr>
          <a:xfrm>
            <a:off x="9202640" y="3018387"/>
            <a:ext cx="8229600" cy="990600"/>
          </a:xfrm>
        </p:spPr>
        <p:txBody>
          <a:bodyPr/>
          <a:lstStyle/>
          <a:p>
            <a:r>
              <a:rPr lang="en-US" dirty="0" smtClean="0"/>
              <a:t>Vital Rate Models</a:t>
            </a:r>
            <a:endParaRPr lang="en-US" dirty="0"/>
          </a:p>
        </p:txBody>
      </p:sp>
      <p:sp>
        <p:nvSpPr>
          <p:cNvPr id="4" name="TextBox 3"/>
          <p:cNvSpPr txBox="1"/>
          <p:nvPr/>
        </p:nvSpPr>
        <p:spPr>
          <a:xfrm>
            <a:off x="254525" y="0"/>
            <a:ext cx="8229600" cy="369332"/>
          </a:xfrm>
          <a:prstGeom prst="rect">
            <a:avLst/>
          </a:prstGeom>
          <a:noFill/>
        </p:spPr>
        <p:txBody>
          <a:bodyPr wrap="square" rtlCol="0">
            <a:spAutoFit/>
          </a:bodyPr>
          <a:lstStyle/>
          <a:p>
            <a:pPr algn="ctr"/>
            <a:r>
              <a:rPr lang="en-US" dirty="0" smtClean="0">
                <a:solidFill>
                  <a:schemeClr val="bg1">
                    <a:lumMod val="85000"/>
                  </a:schemeClr>
                </a:solidFill>
              </a:rPr>
              <a:t>Introduction</a:t>
            </a:r>
            <a:r>
              <a:rPr lang="en-US" b="1" dirty="0" smtClean="0"/>
              <a:t> 		</a:t>
            </a:r>
            <a:r>
              <a:rPr lang="en-US" dirty="0" smtClean="0">
                <a:solidFill>
                  <a:srgbClr val="D9D9D9"/>
                </a:solidFill>
              </a:rPr>
              <a:t>IPMs</a:t>
            </a:r>
            <a:r>
              <a:rPr lang="en-US" dirty="0" smtClean="0">
                <a:solidFill>
                  <a:schemeClr val="bg1">
                    <a:lumMod val="75000"/>
                  </a:schemeClr>
                </a:solidFill>
              </a:rPr>
              <a:t>		</a:t>
            </a:r>
            <a:r>
              <a:rPr lang="en-US" b="1" dirty="0" smtClean="0"/>
              <a:t> Invasion Forecasts</a:t>
            </a:r>
            <a:endParaRPr lang="en-US" b="1" dirty="0"/>
          </a:p>
        </p:txBody>
      </p:sp>
      <p:pic>
        <p:nvPicPr>
          <p:cNvPr id="5" name="Picture 4" descr="Screen Shot 2014-08-09 at 3.09.37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42501" y="5713305"/>
            <a:ext cx="3415409" cy="1102361"/>
          </a:xfrm>
          <a:prstGeom prst="rect">
            <a:avLst/>
          </a:prstGeom>
        </p:spPr>
      </p:pic>
      <p:pic>
        <p:nvPicPr>
          <p:cNvPr id="6" name="Picture 5" descr="Screen Shot 2014-08-09 at 3.08.32 P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66641" y="1382892"/>
            <a:ext cx="3113368" cy="1511233"/>
          </a:xfrm>
          <a:prstGeom prst="rect">
            <a:avLst/>
          </a:prstGeom>
        </p:spPr>
      </p:pic>
      <p:pic>
        <p:nvPicPr>
          <p:cNvPr id="7" name="Picture 6" descr="Screen Shot 2014-08-09 at 3.08.17 PM.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995333" y="1368781"/>
            <a:ext cx="3130748" cy="1511233"/>
          </a:xfrm>
          <a:prstGeom prst="rect">
            <a:avLst/>
          </a:prstGeom>
        </p:spPr>
      </p:pic>
      <p:sp>
        <p:nvSpPr>
          <p:cNvPr id="8" name="TextBox 7"/>
          <p:cNvSpPr txBox="1"/>
          <p:nvPr/>
        </p:nvSpPr>
        <p:spPr>
          <a:xfrm>
            <a:off x="1612543" y="427504"/>
            <a:ext cx="2185664" cy="830997"/>
          </a:xfrm>
          <a:prstGeom prst="rect">
            <a:avLst/>
          </a:prstGeom>
          <a:noFill/>
        </p:spPr>
        <p:txBody>
          <a:bodyPr wrap="none" rtlCol="0">
            <a:spAutoFit/>
          </a:bodyPr>
          <a:lstStyle/>
          <a:p>
            <a:pPr algn="ctr"/>
            <a:r>
              <a:rPr lang="en-US" sz="2400" b="1" dirty="0" smtClean="0"/>
              <a:t>Invasive</a:t>
            </a:r>
          </a:p>
          <a:p>
            <a:pPr algn="ctr"/>
            <a:r>
              <a:rPr lang="en-US" sz="2400" dirty="0" smtClean="0"/>
              <a:t>Garlic mustard</a:t>
            </a:r>
            <a:endParaRPr lang="en-US" sz="2400" dirty="0"/>
          </a:p>
        </p:txBody>
      </p:sp>
      <p:sp>
        <p:nvSpPr>
          <p:cNvPr id="9" name="TextBox 8"/>
          <p:cNvSpPr txBox="1"/>
          <p:nvPr/>
        </p:nvSpPr>
        <p:spPr>
          <a:xfrm>
            <a:off x="5364763" y="471227"/>
            <a:ext cx="2202947" cy="830997"/>
          </a:xfrm>
          <a:prstGeom prst="rect">
            <a:avLst/>
          </a:prstGeom>
          <a:noFill/>
        </p:spPr>
        <p:txBody>
          <a:bodyPr wrap="none" rtlCol="0">
            <a:spAutoFit/>
          </a:bodyPr>
          <a:lstStyle/>
          <a:p>
            <a:pPr algn="ctr"/>
            <a:r>
              <a:rPr lang="en-US" sz="2400" b="1" dirty="0" smtClean="0"/>
              <a:t>Native</a:t>
            </a:r>
          </a:p>
          <a:p>
            <a:pPr algn="ctr"/>
            <a:r>
              <a:rPr lang="en-US" sz="2400" dirty="0" smtClean="0"/>
              <a:t>Tower mustard</a:t>
            </a:r>
            <a:endParaRPr lang="en-US" sz="2400" dirty="0"/>
          </a:p>
        </p:txBody>
      </p:sp>
      <p:pic>
        <p:nvPicPr>
          <p:cNvPr id="10" name="Picture 9" descr="Screen Shot 2014-08-09 at 3.08.47 PM.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24430" y="2950569"/>
            <a:ext cx="3203222" cy="1548947"/>
          </a:xfrm>
          <a:prstGeom prst="rect">
            <a:avLst/>
          </a:prstGeom>
        </p:spPr>
      </p:pic>
      <p:pic>
        <p:nvPicPr>
          <p:cNvPr id="11" name="Picture 10" descr="Screen Shot 2014-08-09 at 3.09.02 PM.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995333" y="2874189"/>
            <a:ext cx="3488792" cy="1571528"/>
          </a:xfrm>
          <a:prstGeom prst="rect">
            <a:avLst/>
          </a:prstGeom>
        </p:spPr>
      </p:pic>
      <p:sp>
        <p:nvSpPr>
          <p:cNvPr id="14" name="TextBox 13"/>
          <p:cNvSpPr txBox="1"/>
          <p:nvPr/>
        </p:nvSpPr>
        <p:spPr>
          <a:xfrm>
            <a:off x="1072444" y="4403384"/>
            <a:ext cx="199753" cy="307777"/>
          </a:xfrm>
          <a:prstGeom prst="rect">
            <a:avLst/>
          </a:prstGeom>
          <a:solidFill>
            <a:schemeClr val="bg1"/>
          </a:solidFill>
        </p:spPr>
        <p:txBody>
          <a:bodyPr wrap="square" rtlCol="0">
            <a:spAutoFit/>
          </a:bodyPr>
          <a:lstStyle/>
          <a:p>
            <a:endParaRPr lang="en-US" sz="1400" dirty="0"/>
          </a:p>
        </p:txBody>
      </p:sp>
      <p:sp>
        <p:nvSpPr>
          <p:cNvPr id="15" name="TextBox 14"/>
          <p:cNvSpPr txBox="1"/>
          <p:nvPr/>
        </p:nvSpPr>
        <p:spPr>
          <a:xfrm>
            <a:off x="5435318" y="4248183"/>
            <a:ext cx="199753" cy="307777"/>
          </a:xfrm>
          <a:prstGeom prst="rect">
            <a:avLst/>
          </a:prstGeom>
          <a:solidFill>
            <a:schemeClr val="bg1"/>
          </a:solidFill>
        </p:spPr>
        <p:txBody>
          <a:bodyPr wrap="square" rtlCol="0">
            <a:spAutoFit/>
          </a:bodyPr>
          <a:lstStyle/>
          <a:p>
            <a:endParaRPr lang="en-US" sz="1400" dirty="0"/>
          </a:p>
        </p:txBody>
      </p:sp>
      <p:sp>
        <p:nvSpPr>
          <p:cNvPr id="16" name="TextBox 15"/>
          <p:cNvSpPr txBox="1"/>
          <p:nvPr/>
        </p:nvSpPr>
        <p:spPr>
          <a:xfrm>
            <a:off x="1124967" y="2796680"/>
            <a:ext cx="199753" cy="307777"/>
          </a:xfrm>
          <a:prstGeom prst="rect">
            <a:avLst/>
          </a:prstGeom>
          <a:solidFill>
            <a:schemeClr val="bg1"/>
          </a:solidFill>
        </p:spPr>
        <p:txBody>
          <a:bodyPr wrap="square" rtlCol="0">
            <a:spAutoFit/>
          </a:bodyPr>
          <a:lstStyle/>
          <a:p>
            <a:endParaRPr lang="en-US" sz="1400" dirty="0"/>
          </a:p>
        </p:txBody>
      </p:sp>
      <p:sp>
        <p:nvSpPr>
          <p:cNvPr id="17" name="TextBox 16"/>
          <p:cNvSpPr txBox="1"/>
          <p:nvPr/>
        </p:nvSpPr>
        <p:spPr>
          <a:xfrm>
            <a:off x="1070719" y="1298884"/>
            <a:ext cx="199753" cy="307777"/>
          </a:xfrm>
          <a:prstGeom prst="rect">
            <a:avLst/>
          </a:prstGeom>
          <a:solidFill>
            <a:schemeClr val="bg1"/>
          </a:solidFill>
        </p:spPr>
        <p:txBody>
          <a:bodyPr wrap="square" rtlCol="0">
            <a:spAutoFit/>
          </a:bodyPr>
          <a:lstStyle/>
          <a:p>
            <a:endParaRPr lang="en-US" sz="1400" dirty="0"/>
          </a:p>
        </p:txBody>
      </p:sp>
      <p:sp>
        <p:nvSpPr>
          <p:cNvPr id="18" name="TextBox 17"/>
          <p:cNvSpPr txBox="1"/>
          <p:nvPr/>
        </p:nvSpPr>
        <p:spPr>
          <a:xfrm>
            <a:off x="5549305" y="1296276"/>
            <a:ext cx="199753" cy="307777"/>
          </a:xfrm>
          <a:prstGeom prst="rect">
            <a:avLst/>
          </a:prstGeom>
          <a:solidFill>
            <a:schemeClr val="bg1"/>
          </a:solidFill>
        </p:spPr>
        <p:txBody>
          <a:bodyPr wrap="square" rtlCol="0">
            <a:spAutoFit/>
          </a:bodyPr>
          <a:lstStyle/>
          <a:p>
            <a:endParaRPr lang="en-US" sz="1400" dirty="0"/>
          </a:p>
        </p:txBody>
      </p:sp>
      <p:sp>
        <p:nvSpPr>
          <p:cNvPr id="3" name="TextBox 2"/>
          <p:cNvSpPr txBox="1"/>
          <p:nvPr/>
        </p:nvSpPr>
        <p:spPr>
          <a:xfrm>
            <a:off x="297330" y="6362890"/>
            <a:ext cx="2455570" cy="369332"/>
          </a:xfrm>
          <a:prstGeom prst="rect">
            <a:avLst/>
          </a:prstGeom>
          <a:noFill/>
        </p:spPr>
        <p:txBody>
          <a:bodyPr wrap="none" rtlCol="0">
            <a:spAutoFit/>
          </a:bodyPr>
          <a:lstStyle/>
          <a:p>
            <a:r>
              <a:rPr lang="en-US" dirty="0" smtClean="0"/>
              <a:t>closed canopy (forest)</a:t>
            </a:r>
            <a:endParaRPr lang="en-US" dirty="0"/>
          </a:p>
        </p:txBody>
      </p:sp>
      <p:sp>
        <p:nvSpPr>
          <p:cNvPr id="13" name="TextBox 12"/>
          <p:cNvSpPr txBox="1"/>
          <p:nvPr/>
        </p:nvSpPr>
        <p:spPr>
          <a:xfrm>
            <a:off x="6674556" y="6362890"/>
            <a:ext cx="2238038" cy="369332"/>
          </a:xfrm>
          <a:prstGeom prst="rect">
            <a:avLst/>
          </a:prstGeom>
          <a:noFill/>
        </p:spPr>
        <p:txBody>
          <a:bodyPr wrap="none" rtlCol="0">
            <a:spAutoFit/>
          </a:bodyPr>
          <a:lstStyle/>
          <a:p>
            <a:r>
              <a:rPr lang="en-US" dirty="0" smtClean="0"/>
              <a:t>open canopy (edge)</a:t>
            </a:r>
            <a:endParaRPr lang="en-US" dirty="0"/>
          </a:p>
        </p:txBody>
      </p:sp>
      <p:cxnSp>
        <p:nvCxnSpPr>
          <p:cNvPr id="21" name="Straight Connector 20"/>
          <p:cNvCxnSpPr/>
          <p:nvPr/>
        </p:nvCxnSpPr>
        <p:spPr>
          <a:xfrm>
            <a:off x="423333" y="6223000"/>
            <a:ext cx="1905000" cy="0"/>
          </a:xfrm>
          <a:prstGeom prst="line">
            <a:avLst/>
          </a:prstGeom>
          <a:ln w="61341" cap="rnd">
            <a:solidFill>
              <a:schemeClr val="tx1"/>
            </a:solidFill>
            <a:round/>
          </a:ln>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6674556" y="6248400"/>
            <a:ext cx="268111" cy="0"/>
          </a:xfrm>
          <a:prstGeom prst="line">
            <a:avLst/>
          </a:prstGeom>
          <a:ln w="61341" cap="rnd">
            <a:solidFill>
              <a:schemeClr val="tx1"/>
            </a:solidFill>
            <a:round/>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a:off x="7095067" y="6242809"/>
            <a:ext cx="268111" cy="0"/>
          </a:xfrm>
          <a:prstGeom prst="line">
            <a:avLst/>
          </a:prstGeom>
          <a:ln w="61341" cap="rnd">
            <a:solidFill>
              <a:schemeClr val="tx1"/>
            </a:solidFill>
            <a:round/>
          </a:ln>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a:off x="7567710" y="6248400"/>
            <a:ext cx="268111" cy="0"/>
          </a:xfrm>
          <a:prstGeom prst="line">
            <a:avLst/>
          </a:prstGeom>
          <a:ln w="61341" cap="rnd">
            <a:solidFill>
              <a:schemeClr val="tx1"/>
            </a:solidFill>
            <a:round/>
          </a:ln>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a:off x="7992025" y="6245867"/>
            <a:ext cx="268111" cy="0"/>
          </a:xfrm>
          <a:prstGeom prst="line">
            <a:avLst/>
          </a:prstGeom>
          <a:ln w="61341" cap="rnd">
            <a:solidFill>
              <a:schemeClr val="tx1"/>
            </a:solidFill>
            <a:round/>
          </a:ln>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a:off x="8448900" y="6246039"/>
            <a:ext cx="268111" cy="0"/>
          </a:xfrm>
          <a:prstGeom prst="line">
            <a:avLst/>
          </a:prstGeom>
          <a:ln w="61341" cap="rnd">
            <a:solidFill>
              <a:schemeClr val="tx1"/>
            </a:solidFill>
            <a:round/>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38192269"/>
      </p:ext>
    </p:extLst>
  </p:cSld>
  <p:clrMapOvr>
    <a:masterClrMapping/>
  </p:clrMapOvr>
  <mc:AlternateContent xmlns:mc="http://schemas.openxmlformats.org/markup-compatibility/2006">
    <mc:Choice xmlns:p14="http://schemas.microsoft.com/office/powerpoint/2010/main" Requires="p14">
      <p:transition spd="slow" p14:dur="2000" advTm="52477"/>
    </mc:Choice>
    <mc:Fallback>
      <p:transition spd="slow" advTm="52477"/>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Garlic Mustard (Invasive)</a:t>
            </a:r>
            <a:endParaRPr lang="en-US" dirty="0"/>
          </a:p>
        </p:txBody>
      </p:sp>
      <p:sp>
        <p:nvSpPr>
          <p:cNvPr id="6" name="TextBox 5"/>
          <p:cNvSpPr txBox="1"/>
          <p:nvPr/>
        </p:nvSpPr>
        <p:spPr>
          <a:xfrm>
            <a:off x="1330501" y="1524000"/>
            <a:ext cx="1890261" cy="369332"/>
          </a:xfrm>
          <a:prstGeom prst="rect">
            <a:avLst/>
          </a:prstGeom>
          <a:noFill/>
        </p:spPr>
        <p:txBody>
          <a:bodyPr wrap="none" rtlCol="0">
            <a:spAutoFit/>
          </a:bodyPr>
          <a:lstStyle/>
          <a:p>
            <a:r>
              <a:rPr lang="en-US" b="1" dirty="0" smtClean="0"/>
              <a:t>Closed Canopy </a:t>
            </a:r>
            <a:endParaRPr lang="en-US" b="1" dirty="0"/>
          </a:p>
        </p:txBody>
      </p:sp>
      <p:pic>
        <p:nvPicPr>
          <p:cNvPr id="9" name="Picture 8" descr="AP_lambda_map_NE_habitat0_v4.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0769" y="1923977"/>
            <a:ext cx="4443203" cy="4443203"/>
          </a:xfrm>
          <a:prstGeom prst="rect">
            <a:avLst/>
          </a:prstGeom>
        </p:spPr>
      </p:pic>
      <p:sp>
        <p:nvSpPr>
          <p:cNvPr id="11" name="TextBox 10"/>
          <p:cNvSpPr txBox="1"/>
          <p:nvPr/>
        </p:nvSpPr>
        <p:spPr>
          <a:xfrm>
            <a:off x="936534" y="2347467"/>
            <a:ext cx="1167456" cy="859453"/>
          </a:xfrm>
          <a:prstGeom prst="rect">
            <a:avLst/>
          </a:prstGeom>
          <a:solidFill>
            <a:srgbClr val="FFFFFF"/>
          </a:solidFill>
        </p:spPr>
        <p:txBody>
          <a:bodyPr wrap="square" rtlCol="0">
            <a:spAutoFit/>
          </a:bodyPr>
          <a:lstStyle/>
          <a:p>
            <a:endParaRPr lang="en-US" dirty="0"/>
          </a:p>
        </p:txBody>
      </p:sp>
      <p:sp>
        <p:nvSpPr>
          <p:cNvPr id="13" name="TextBox 12"/>
          <p:cNvSpPr txBox="1"/>
          <p:nvPr/>
        </p:nvSpPr>
        <p:spPr>
          <a:xfrm>
            <a:off x="3951393" y="2044812"/>
            <a:ext cx="415498" cy="553998"/>
          </a:xfrm>
          <a:prstGeom prst="rect">
            <a:avLst/>
          </a:prstGeom>
          <a:solidFill>
            <a:srgbClr val="FFFFFF"/>
          </a:solidFill>
        </p:spPr>
        <p:txBody>
          <a:bodyPr wrap="none" rtlCol="0">
            <a:spAutoFit/>
          </a:bodyPr>
          <a:lstStyle/>
          <a:p>
            <a:r>
              <a:rPr lang="en-US" sz="3000" b="1" dirty="0" err="1" smtClean="0"/>
              <a:t>λ</a:t>
            </a:r>
            <a:endParaRPr lang="en-US" sz="3000" b="1" dirty="0"/>
          </a:p>
        </p:txBody>
      </p:sp>
      <p:pic>
        <p:nvPicPr>
          <p:cNvPr id="18" name="Picture 17"/>
          <p:cNvPicPr/>
          <p:nvPr/>
        </p:nvPicPr>
        <p:blipFill>
          <a:blip r:embed="rId4">
            <a:extLst>
              <a:ext uri="{28A0092B-C50C-407E-A947-70E740481C1C}">
                <a14:useLocalDpi xmlns:a14="http://schemas.microsoft.com/office/drawing/2010/main" val="0"/>
              </a:ext>
            </a:extLst>
          </a:blip>
          <a:stretch>
            <a:fillRect/>
          </a:stretch>
        </p:blipFill>
        <p:spPr>
          <a:xfrm>
            <a:off x="719394" y="1842265"/>
            <a:ext cx="1374166" cy="1667026"/>
          </a:xfrm>
          <a:prstGeom prst="rect">
            <a:avLst/>
          </a:prstGeom>
          <a:extLst>
            <a:ext uri="{FAA26D3D-D897-4be2-8F04-BA451C77F1D7}">
              <ma14:placeholderFlag xmlns:ma14="http://schemas.microsoft.com/office/mac/drawingml/2011/main"/>
            </a:ext>
          </a:extLst>
        </p:spPr>
      </p:pic>
      <p:sp>
        <p:nvSpPr>
          <p:cNvPr id="17" name="TextBox 16"/>
          <p:cNvSpPr txBox="1"/>
          <p:nvPr/>
        </p:nvSpPr>
        <p:spPr>
          <a:xfrm>
            <a:off x="457200" y="0"/>
            <a:ext cx="8229600" cy="369332"/>
          </a:xfrm>
          <a:prstGeom prst="rect">
            <a:avLst/>
          </a:prstGeom>
          <a:noFill/>
        </p:spPr>
        <p:txBody>
          <a:bodyPr wrap="square" rtlCol="0">
            <a:spAutoFit/>
          </a:bodyPr>
          <a:lstStyle/>
          <a:p>
            <a:pPr algn="ctr"/>
            <a:r>
              <a:rPr lang="en-US" dirty="0" smtClean="0">
                <a:solidFill>
                  <a:schemeClr val="bg2">
                    <a:lumMod val="90000"/>
                  </a:schemeClr>
                </a:solidFill>
              </a:rPr>
              <a:t>Intro	</a:t>
            </a:r>
            <a:r>
              <a:rPr lang="en-US" b="1" dirty="0" smtClean="0"/>
              <a:t>     </a:t>
            </a:r>
            <a:r>
              <a:rPr lang="en-US" dirty="0" smtClean="0">
                <a:solidFill>
                  <a:schemeClr val="bg1">
                    <a:lumMod val="85000"/>
                  </a:schemeClr>
                </a:solidFill>
              </a:rPr>
              <a:t>IPMs   	   Proteas</a:t>
            </a:r>
            <a:r>
              <a:rPr lang="en-US" b="1" dirty="0" smtClean="0"/>
              <a:t> </a:t>
            </a:r>
            <a:r>
              <a:rPr lang="en-US" dirty="0" smtClean="0">
                <a:solidFill>
                  <a:schemeClr val="bg1">
                    <a:lumMod val="85000"/>
                  </a:schemeClr>
                </a:solidFill>
              </a:rPr>
              <a:t>	     </a:t>
            </a:r>
            <a:r>
              <a:rPr lang="en-US" b="1" dirty="0" smtClean="0"/>
              <a:t>Invasion</a:t>
            </a:r>
            <a:r>
              <a:rPr lang="en-US" dirty="0" smtClean="0">
                <a:solidFill>
                  <a:schemeClr val="bg1">
                    <a:lumMod val="85000"/>
                  </a:schemeClr>
                </a:solidFill>
              </a:rPr>
              <a:t>  	    Future</a:t>
            </a:r>
            <a:endParaRPr lang="en-US" dirty="0">
              <a:solidFill>
                <a:schemeClr val="bg1">
                  <a:lumMod val="85000"/>
                </a:schemeClr>
              </a:solidFill>
            </a:endParaRPr>
          </a:p>
        </p:txBody>
      </p:sp>
      <p:pic>
        <p:nvPicPr>
          <p:cNvPr id="3" name="Picture 2" descr="0002039_garlic_mustard_forest.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84909" y="2044812"/>
            <a:ext cx="3801891" cy="2379350"/>
          </a:xfrm>
          <a:prstGeom prst="rect">
            <a:avLst/>
          </a:prstGeom>
          <a:ln w="38100" cmpd="sng">
            <a:solidFill>
              <a:srgbClr val="008000"/>
            </a:solidFill>
          </a:ln>
        </p:spPr>
      </p:pic>
      <p:sp>
        <p:nvSpPr>
          <p:cNvPr id="4" name="TextBox 3"/>
          <p:cNvSpPr txBox="1"/>
          <p:nvPr/>
        </p:nvSpPr>
        <p:spPr>
          <a:xfrm>
            <a:off x="-1820333" y="1128889"/>
            <a:ext cx="1576761" cy="646331"/>
          </a:xfrm>
          <a:prstGeom prst="rect">
            <a:avLst/>
          </a:prstGeom>
          <a:noFill/>
        </p:spPr>
        <p:txBody>
          <a:bodyPr wrap="none" rtlCol="0">
            <a:spAutoFit/>
          </a:bodyPr>
          <a:lstStyle/>
          <a:p>
            <a:r>
              <a:rPr lang="en-US"/>
              <a:t>Change to</a:t>
            </a:r>
          </a:p>
          <a:p>
            <a:r>
              <a:rPr lang="en-US"/>
              <a:t> P(lambda&gt;1)</a:t>
            </a:r>
          </a:p>
        </p:txBody>
      </p:sp>
    </p:spTree>
    <p:extLst>
      <p:ext uri="{BB962C8B-B14F-4D97-AF65-F5344CB8AC3E}">
        <p14:creationId xmlns:p14="http://schemas.microsoft.com/office/powerpoint/2010/main" val="10761631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Garlic Mustard (Invasive)</a:t>
            </a:r>
            <a:endParaRPr lang="en-US" dirty="0"/>
          </a:p>
        </p:txBody>
      </p:sp>
      <p:sp>
        <p:nvSpPr>
          <p:cNvPr id="6" name="TextBox 5"/>
          <p:cNvSpPr txBox="1"/>
          <p:nvPr/>
        </p:nvSpPr>
        <p:spPr>
          <a:xfrm>
            <a:off x="1330501" y="1524000"/>
            <a:ext cx="1890261" cy="369332"/>
          </a:xfrm>
          <a:prstGeom prst="rect">
            <a:avLst/>
          </a:prstGeom>
          <a:noFill/>
        </p:spPr>
        <p:txBody>
          <a:bodyPr wrap="none" rtlCol="0">
            <a:spAutoFit/>
          </a:bodyPr>
          <a:lstStyle/>
          <a:p>
            <a:r>
              <a:rPr lang="en-US" b="1" dirty="0" smtClean="0"/>
              <a:t>Closed Canopy </a:t>
            </a:r>
            <a:endParaRPr lang="en-US" b="1" dirty="0"/>
          </a:p>
        </p:txBody>
      </p:sp>
      <p:sp>
        <p:nvSpPr>
          <p:cNvPr id="7" name="TextBox 6"/>
          <p:cNvSpPr txBox="1"/>
          <p:nvPr/>
        </p:nvSpPr>
        <p:spPr>
          <a:xfrm>
            <a:off x="5644840" y="1524000"/>
            <a:ext cx="1710725" cy="369332"/>
          </a:xfrm>
          <a:prstGeom prst="rect">
            <a:avLst/>
          </a:prstGeom>
          <a:noFill/>
        </p:spPr>
        <p:txBody>
          <a:bodyPr wrap="none" rtlCol="0">
            <a:spAutoFit/>
          </a:bodyPr>
          <a:lstStyle/>
          <a:p>
            <a:r>
              <a:rPr lang="en-US" b="1" dirty="0" smtClean="0"/>
              <a:t>Open Canopy</a:t>
            </a:r>
            <a:endParaRPr lang="en-US" b="1" dirty="0"/>
          </a:p>
        </p:txBody>
      </p:sp>
      <p:pic>
        <p:nvPicPr>
          <p:cNvPr id="9" name="Picture 8" descr="AP_lambda_map_NE_habitat0_v4.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0769" y="1923977"/>
            <a:ext cx="4443203" cy="4443203"/>
          </a:xfrm>
          <a:prstGeom prst="rect">
            <a:avLst/>
          </a:prstGeom>
        </p:spPr>
      </p:pic>
      <p:pic>
        <p:nvPicPr>
          <p:cNvPr id="10" name="Picture 9" descr="AP_lambda_map_NE_habitat1_v4.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77746" y="2000927"/>
            <a:ext cx="4366254" cy="4366254"/>
          </a:xfrm>
          <a:prstGeom prst="rect">
            <a:avLst/>
          </a:prstGeom>
        </p:spPr>
      </p:pic>
      <p:sp>
        <p:nvSpPr>
          <p:cNvPr id="11" name="TextBox 10"/>
          <p:cNvSpPr txBox="1"/>
          <p:nvPr/>
        </p:nvSpPr>
        <p:spPr>
          <a:xfrm>
            <a:off x="936534" y="2347467"/>
            <a:ext cx="1167456" cy="859453"/>
          </a:xfrm>
          <a:prstGeom prst="rect">
            <a:avLst/>
          </a:prstGeom>
          <a:solidFill>
            <a:srgbClr val="FFFFFF"/>
          </a:solidFill>
        </p:spPr>
        <p:txBody>
          <a:bodyPr wrap="square" rtlCol="0">
            <a:spAutoFit/>
          </a:bodyPr>
          <a:lstStyle/>
          <a:p>
            <a:endParaRPr lang="en-US" dirty="0"/>
          </a:p>
        </p:txBody>
      </p:sp>
      <p:sp>
        <p:nvSpPr>
          <p:cNvPr id="12" name="TextBox 11"/>
          <p:cNvSpPr txBox="1"/>
          <p:nvPr/>
        </p:nvSpPr>
        <p:spPr>
          <a:xfrm>
            <a:off x="5272793" y="2347467"/>
            <a:ext cx="1193115" cy="859454"/>
          </a:xfrm>
          <a:prstGeom prst="rect">
            <a:avLst/>
          </a:prstGeom>
          <a:solidFill>
            <a:srgbClr val="FFFFFF"/>
          </a:solidFill>
        </p:spPr>
        <p:txBody>
          <a:bodyPr wrap="square" rtlCol="0">
            <a:spAutoFit/>
          </a:bodyPr>
          <a:lstStyle/>
          <a:p>
            <a:endParaRPr lang="en-US" dirty="0"/>
          </a:p>
        </p:txBody>
      </p:sp>
      <p:sp>
        <p:nvSpPr>
          <p:cNvPr id="13" name="TextBox 12"/>
          <p:cNvSpPr txBox="1"/>
          <p:nvPr/>
        </p:nvSpPr>
        <p:spPr>
          <a:xfrm>
            <a:off x="3951393" y="2044812"/>
            <a:ext cx="415498" cy="553998"/>
          </a:xfrm>
          <a:prstGeom prst="rect">
            <a:avLst/>
          </a:prstGeom>
          <a:solidFill>
            <a:srgbClr val="FFFFFF"/>
          </a:solidFill>
        </p:spPr>
        <p:txBody>
          <a:bodyPr wrap="none" rtlCol="0">
            <a:spAutoFit/>
          </a:bodyPr>
          <a:lstStyle/>
          <a:p>
            <a:r>
              <a:rPr lang="en-US" sz="3000" b="1" dirty="0" err="1" smtClean="0"/>
              <a:t>λ</a:t>
            </a:r>
            <a:endParaRPr lang="en-US" sz="3000" b="1" dirty="0"/>
          </a:p>
        </p:txBody>
      </p:sp>
      <p:sp>
        <p:nvSpPr>
          <p:cNvPr id="14" name="TextBox 13"/>
          <p:cNvSpPr txBox="1"/>
          <p:nvPr/>
        </p:nvSpPr>
        <p:spPr>
          <a:xfrm>
            <a:off x="8335447" y="2108952"/>
            <a:ext cx="415498" cy="553998"/>
          </a:xfrm>
          <a:prstGeom prst="rect">
            <a:avLst/>
          </a:prstGeom>
          <a:solidFill>
            <a:srgbClr val="FFFFFF"/>
          </a:solidFill>
        </p:spPr>
        <p:txBody>
          <a:bodyPr wrap="none" rtlCol="0">
            <a:spAutoFit/>
          </a:bodyPr>
          <a:lstStyle/>
          <a:p>
            <a:r>
              <a:rPr lang="en-US" sz="3000" b="1" dirty="0" err="1" smtClean="0"/>
              <a:t>λ</a:t>
            </a:r>
            <a:endParaRPr lang="en-US" sz="3000" b="1" dirty="0"/>
          </a:p>
        </p:txBody>
      </p:sp>
      <p:cxnSp>
        <p:nvCxnSpPr>
          <p:cNvPr id="16" name="Straight Connector 15"/>
          <p:cNvCxnSpPr/>
          <p:nvPr/>
        </p:nvCxnSpPr>
        <p:spPr>
          <a:xfrm>
            <a:off x="4733972" y="1639452"/>
            <a:ext cx="0" cy="4633285"/>
          </a:xfrm>
          <a:prstGeom prst="line">
            <a:avLst/>
          </a:prstGeom>
          <a:ln>
            <a:prstDash val="dash"/>
          </a:ln>
        </p:spPr>
        <p:style>
          <a:lnRef idx="2">
            <a:schemeClr val="accent1"/>
          </a:lnRef>
          <a:fillRef idx="0">
            <a:schemeClr val="accent1"/>
          </a:fillRef>
          <a:effectRef idx="1">
            <a:schemeClr val="accent1"/>
          </a:effectRef>
          <a:fontRef idx="minor">
            <a:schemeClr val="tx1"/>
          </a:fontRef>
        </p:style>
      </p:cxnSp>
      <p:pic>
        <p:nvPicPr>
          <p:cNvPr id="18" name="Picture 17"/>
          <p:cNvPicPr/>
          <p:nvPr/>
        </p:nvPicPr>
        <p:blipFill>
          <a:blip r:embed="rId5">
            <a:extLst>
              <a:ext uri="{28A0092B-C50C-407E-A947-70E740481C1C}">
                <a14:useLocalDpi xmlns:a14="http://schemas.microsoft.com/office/drawing/2010/main" val="0"/>
              </a:ext>
            </a:extLst>
          </a:blip>
          <a:stretch>
            <a:fillRect/>
          </a:stretch>
        </p:blipFill>
        <p:spPr>
          <a:xfrm>
            <a:off x="719394" y="1842265"/>
            <a:ext cx="1374166" cy="1667026"/>
          </a:xfrm>
          <a:prstGeom prst="rect">
            <a:avLst/>
          </a:prstGeom>
          <a:extLst>
            <a:ext uri="{FAA26D3D-D897-4be2-8F04-BA451C77F1D7}">
              <ma14:placeholderFlag xmlns:ma14="http://schemas.microsoft.com/office/mac/drawingml/2011/main"/>
            </a:ext>
          </a:extLst>
        </p:spPr>
      </p:pic>
      <p:sp>
        <p:nvSpPr>
          <p:cNvPr id="17" name="TextBox 16"/>
          <p:cNvSpPr txBox="1"/>
          <p:nvPr/>
        </p:nvSpPr>
        <p:spPr>
          <a:xfrm>
            <a:off x="457200" y="0"/>
            <a:ext cx="8229600" cy="369332"/>
          </a:xfrm>
          <a:prstGeom prst="rect">
            <a:avLst/>
          </a:prstGeom>
          <a:noFill/>
        </p:spPr>
        <p:txBody>
          <a:bodyPr wrap="square" rtlCol="0">
            <a:spAutoFit/>
          </a:bodyPr>
          <a:lstStyle/>
          <a:p>
            <a:pPr algn="ctr"/>
            <a:r>
              <a:rPr lang="en-US" dirty="0" smtClean="0">
                <a:solidFill>
                  <a:schemeClr val="bg2">
                    <a:lumMod val="90000"/>
                  </a:schemeClr>
                </a:solidFill>
              </a:rPr>
              <a:t>Intro	</a:t>
            </a:r>
            <a:r>
              <a:rPr lang="en-US" b="1" dirty="0" smtClean="0"/>
              <a:t>     </a:t>
            </a:r>
            <a:r>
              <a:rPr lang="en-US" dirty="0" smtClean="0">
                <a:solidFill>
                  <a:schemeClr val="bg1">
                    <a:lumMod val="85000"/>
                  </a:schemeClr>
                </a:solidFill>
              </a:rPr>
              <a:t>IPMs   	   Proteas</a:t>
            </a:r>
            <a:r>
              <a:rPr lang="en-US" b="1" dirty="0" smtClean="0"/>
              <a:t> </a:t>
            </a:r>
            <a:r>
              <a:rPr lang="en-US" dirty="0" smtClean="0">
                <a:solidFill>
                  <a:schemeClr val="bg1">
                    <a:lumMod val="85000"/>
                  </a:schemeClr>
                </a:solidFill>
              </a:rPr>
              <a:t>	     </a:t>
            </a:r>
            <a:r>
              <a:rPr lang="en-US" b="1" dirty="0" smtClean="0"/>
              <a:t>Invasion</a:t>
            </a:r>
            <a:r>
              <a:rPr lang="en-US" dirty="0" smtClean="0">
                <a:solidFill>
                  <a:schemeClr val="bg1">
                    <a:lumMod val="85000"/>
                  </a:schemeClr>
                </a:solidFill>
              </a:rPr>
              <a:t>  	    Future</a:t>
            </a:r>
            <a:endParaRPr lang="en-US" dirty="0">
              <a:solidFill>
                <a:schemeClr val="bg1">
                  <a:lumMod val="85000"/>
                </a:schemeClr>
              </a:solidFill>
            </a:endParaRPr>
          </a:p>
        </p:txBody>
      </p:sp>
    </p:spTree>
    <p:extLst>
      <p:ext uri="{BB962C8B-B14F-4D97-AF65-F5344CB8AC3E}">
        <p14:creationId xmlns:p14="http://schemas.microsoft.com/office/powerpoint/2010/main" val="352130905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Garlic Mustard (Invasive)</a:t>
            </a:r>
            <a:endParaRPr lang="en-US" dirty="0"/>
          </a:p>
        </p:txBody>
      </p:sp>
      <p:pic>
        <p:nvPicPr>
          <p:cNvPr id="4" name="Picture 3"/>
          <p:cNvPicPr/>
          <p:nvPr/>
        </p:nvPicPr>
        <p:blipFill>
          <a:blip r:embed="rId2">
            <a:extLst>
              <a:ext uri="{28A0092B-C50C-407E-A947-70E740481C1C}">
                <a14:useLocalDpi xmlns:a14="http://schemas.microsoft.com/office/drawing/2010/main" val="0"/>
              </a:ext>
            </a:extLst>
          </a:blip>
          <a:stretch>
            <a:fillRect/>
          </a:stretch>
        </p:blipFill>
        <p:spPr>
          <a:xfrm>
            <a:off x="7620534" y="495687"/>
            <a:ext cx="1374166" cy="1667026"/>
          </a:xfrm>
          <a:prstGeom prst="rect">
            <a:avLst/>
          </a:prstGeom>
          <a:extLst>
            <a:ext uri="{FAA26D3D-D897-4be2-8F04-BA451C77F1D7}">
              <ma14:placeholderFlag xmlns:ma14="http://schemas.microsoft.com/office/mac/drawingml/2011/main"/>
            </a:ext>
          </a:extLst>
        </p:spPr>
      </p:pic>
      <p:sp>
        <p:nvSpPr>
          <p:cNvPr id="6" name="TextBox 5"/>
          <p:cNvSpPr txBox="1"/>
          <p:nvPr/>
        </p:nvSpPr>
        <p:spPr>
          <a:xfrm>
            <a:off x="1330501" y="1524000"/>
            <a:ext cx="1890261" cy="369332"/>
          </a:xfrm>
          <a:prstGeom prst="rect">
            <a:avLst/>
          </a:prstGeom>
          <a:noFill/>
        </p:spPr>
        <p:txBody>
          <a:bodyPr wrap="none" rtlCol="0">
            <a:spAutoFit/>
          </a:bodyPr>
          <a:lstStyle/>
          <a:p>
            <a:r>
              <a:rPr lang="en-US" b="1" dirty="0" smtClean="0"/>
              <a:t>Closed Canopy </a:t>
            </a:r>
            <a:endParaRPr lang="en-US" b="1" dirty="0"/>
          </a:p>
        </p:txBody>
      </p:sp>
      <p:sp>
        <p:nvSpPr>
          <p:cNvPr id="7" name="TextBox 6"/>
          <p:cNvSpPr txBox="1"/>
          <p:nvPr/>
        </p:nvSpPr>
        <p:spPr>
          <a:xfrm>
            <a:off x="5644840" y="1524000"/>
            <a:ext cx="1710725" cy="369332"/>
          </a:xfrm>
          <a:prstGeom prst="rect">
            <a:avLst/>
          </a:prstGeom>
          <a:noFill/>
        </p:spPr>
        <p:txBody>
          <a:bodyPr wrap="none" rtlCol="0">
            <a:spAutoFit/>
          </a:bodyPr>
          <a:lstStyle/>
          <a:p>
            <a:r>
              <a:rPr lang="en-US" b="1" dirty="0" smtClean="0"/>
              <a:t>Open Canopy</a:t>
            </a:r>
            <a:endParaRPr lang="en-US" b="1" dirty="0"/>
          </a:p>
        </p:txBody>
      </p:sp>
      <p:pic>
        <p:nvPicPr>
          <p:cNvPr id="9" name="Picture 8" descr="AP_lambda_map_NE_habitat0_v4.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1602" y="1893332"/>
            <a:ext cx="2129644" cy="2129644"/>
          </a:xfrm>
          <a:prstGeom prst="rect">
            <a:avLst/>
          </a:prstGeom>
        </p:spPr>
      </p:pic>
      <p:pic>
        <p:nvPicPr>
          <p:cNvPr id="10" name="Picture 9" descr="AP_lambda_map_NE_habitat1_v4.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98485" y="1938229"/>
            <a:ext cx="2022049" cy="2022049"/>
          </a:xfrm>
          <a:prstGeom prst="rect">
            <a:avLst/>
          </a:prstGeom>
        </p:spPr>
      </p:pic>
      <p:sp>
        <p:nvSpPr>
          <p:cNvPr id="11" name="TextBox 10"/>
          <p:cNvSpPr txBox="1"/>
          <p:nvPr/>
        </p:nvSpPr>
        <p:spPr>
          <a:xfrm>
            <a:off x="1424039" y="1938229"/>
            <a:ext cx="654288" cy="448968"/>
          </a:xfrm>
          <a:prstGeom prst="rect">
            <a:avLst/>
          </a:prstGeom>
          <a:solidFill>
            <a:srgbClr val="FFFFFF"/>
          </a:solidFill>
        </p:spPr>
        <p:txBody>
          <a:bodyPr wrap="square" rtlCol="0">
            <a:spAutoFit/>
          </a:bodyPr>
          <a:lstStyle/>
          <a:p>
            <a:endParaRPr lang="en-US" dirty="0"/>
          </a:p>
        </p:txBody>
      </p:sp>
      <p:sp>
        <p:nvSpPr>
          <p:cNvPr id="12" name="TextBox 11"/>
          <p:cNvSpPr txBox="1"/>
          <p:nvPr/>
        </p:nvSpPr>
        <p:spPr>
          <a:xfrm>
            <a:off x="5850108" y="2148638"/>
            <a:ext cx="577314" cy="397657"/>
          </a:xfrm>
          <a:prstGeom prst="rect">
            <a:avLst/>
          </a:prstGeom>
          <a:solidFill>
            <a:srgbClr val="FFFFFF"/>
          </a:solidFill>
        </p:spPr>
        <p:txBody>
          <a:bodyPr wrap="square" rtlCol="0">
            <a:spAutoFit/>
          </a:bodyPr>
          <a:lstStyle/>
          <a:p>
            <a:endParaRPr lang="en-US" dirty="0"/>
          </a:p>
        </p:txBody>
      </p:sp>
      <p:pic>
        <p:nvPicPr>
          <p:cNvPr id="5" name="Picture 4" descr="AP_vital_rate_maps_hab0_N-1_5_ph1_5.pdf"/>
          <p:cNvPicPr>
            <a:picLocks noChangeAspect="1"/>
          </p:cNvPicPr>
          <p:nvPr/>
        </p:nvPicPr>
        <p:blipFill rotWithShape="1">
          <a:blip r:embed="rId5">
            <a:extLst>
              <a:ext uri="{28A0092B-C50C-407E-A947-70E740481C1C}">
                <a14:useLocalDpi xmlns:a14="http://schemas.microsoft.com/office/drawing/2010/main" val="0"/>
              </a:ext>
            </a:extLst>
          </a:blip>
          <a:srcRect t="8791" r="32235" b="54174"/>
          <a:stretch/>
        </p:blipFill>
        <p:spPr>
          <a:xfrm>
            <a:off x="38488" y="4265318"/>
            <a:ext cx="4372740" cy="1792343"/>
          </a:xfrm>
          <a:prstGeom prst="rect">
            <a:avLst/>
          </a:prstGeom>
        </p:spPr>
      </p:pic>
      <p:pic>
        <p:nvPicPr>
          <p:cNvPr id="8" name="Picture 7" descr="AP_vital_rate_maps_hab1_N-1_5_ph1_5.pdf"/>
          <p:cNvPicPr>
            <a:picLocks noChangeAspect="1"/>
          </p:cNvPicPr>
          <p:nvPr/>
        </p:nvPicPr>
        <p:blipFill rotWithShape="1">
          <a:blip r:embed="rId6">
            <a:extLst>
              <a:ext uri="{28A0092B-C50C-407E-A947-70E740481C1C}">
                <a14:useLocalDpi xmlns:a14="http://schemas.microsoft.com/office/drawing/2010/main" val="0"/>
              </a:ext>
            </a:extLst>
          </a:blip>
          <a:srcRect t="7777" r="32796" b="53612"/>
          <a:stretch/>
        </p:blipFill>
        <p:spPr>
          <a:xfrm>
            <a:off x="4641247" y="4181825"/>
            <a:ext cx="4353453" cy="1875837"/>
          </a:xfrm>
          <a:prstGeom prst="rect">
            <a:avLst/>
          </a:prstGeom>
        </p:spPr>
      </p:pic>
      <p:cxnSp>
        <p:nvCxnSpPr>
          <p:cNvPr id="13" name="Straight Connector 12"/>
          <p:cNvCxnSpPr/>
          <p:nvPr/>
        </p:nvCxnSpPr>
        <p:spPr>
          <a:xfrm>
            <a:off x="4733972" y="1639452"/>
            <a:ext cx="0" cy="4633285"/>
          </a:xfrm>
          <a:prstGeom prst="line">
            <a:avLst/>
          </a:prstGeom>
          <a:ln>
            <a:prstDash val="dash"/>
          </a:ln>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268776" y="4278145"/>
            <a:ext cx="962826" cy="369332"/>
          </a:xfrm>
          <a:prstGeom prst="rect">
            <a:avLst/>
          </a:prstGeom>
          <a:solidFill>
            <a:srgbClr val="FFFFFF"/>
          </a:solidFill>
        </p:spPr>
        <p:txBody>
          <a:bodyPr wrap="square" rtlCol="0">
            <a:spAutoFit/>
          </a:bodyPr>
          <a:lstStyle/>
          <a:p>
            <a:r>
              <a:rPr lang="en-US" dirty="0" smtClean="0"/>
              <a:t>Growth</a:t>
            </a:r>
            <a:endParaRPr lang="en-US" dirty="0"/>
          </a:p>
        </p:txBody>
      </p:sp>
      <p:sp>
        <p:nvSpPr>
          <p:cNvPr id="15" name="TextBox 14"/>
          <p:cNvSpPr txBox="1"/>
          <p:nvPr/>
        </p:nvSpPr>
        <p:spPr>
          <a:xfrm>
            <a:off x="4887282" y="4265318"/>
            <a:ext cx="962826" cy="369332"/>
          </a:xfrm>
          <a:prstGeom prst="rect">
            <a:avLst/>
          </a:prstGeom>
          <a:solidFill>
            <a:srgbClr val="FFFFFF"/>
          </a:solidFill>
        </p:spPr>
        <p:txBody>
          <a:bodyPr wrap="square" rtlCol="0">
            <a:spAutoFit/>
          </a:bodyPr>
          <a:lstStyle/>
          <a:p>
            <a:r>
              <a:rPr lang="en-US" dirty="0" smtClean="0"/>
              <a:t>Growth</a:t>
            </a:r>
            <a:endParaRPr lang="en-US" dirty="0"/>
          </a:p>
        </p:txBody>
      </p:sp>
      <p:sp>
        <p:nvSpPr>
          <p:cNvPr id="16" name="TextBox 15"/>
          <p:cNvSpPr txBox="1"/>
          <p:nvPr/>
        </p:nvSpPr>
        <p:spPr>
          <a:xfrm>
            <a:off x="2358384" y="4278145"/>
            <a:ext cx="1002863" cy="369332"/>
          </a:xfrm>
          <a:prstGeom prst="rect">
            <a:avLst/>
          </a:prstGeom>
          <a:solidFill>
            <a:srgbClr val="FFFFFF"/>
          </a:solidFill>
        </p:spPr>
        <p:txBody>
          <a:bodyPr wrap="square" rtlCol="0">
            <a:spAutoFit/>
          </a:bodyPr>
          <a:lstStyle/>
          <a:p>
            <a:r>
              <a:rPr lang="en-US" dirty="0" smtClean="0"/>
              <a:t>Survival</a:t>
            </a:r>
            <a:endParaRPr lang="en-US" dirty="0"/>
          </a:p>
        </p:txBody>
      </p:sp>
      <p:sp>
        <p:nvSpPr>
          <p:cNvPr id="17" name="TextBox 16"/>
          <p:cNvSpPr txBox="1"/>
          <p:nvPr/>
        </p:nvSpPr>
        <p:spPr>
          <a:xfrm>
            <a:off x="6939494" y="4265318"/>
            <a:ext cx="1002863" cy="369332"/>
          </a:xfrm>
          <a:prstGeom prst="rect">
            <a:avLst/>
          </a:prstGeom>
          <a:solidFill>
            <a:srgbClr val="FFFFFF"/>
          </a:solidFill>
        </p:spPr>
        <p:txBody>
          <a:bodyPr wrap="square" rtlCol="0">
            <a:spAutoFit/>
          </a:bodyPr>
          <a:lstStyle/>
          <a:p>
            <a:r>
              <a:rPr lang="en-US" dirty="0" smtClean="0"/>
              <a:t>Survival</a:t>
            </a:r>
            <a:endParaRPr lang="en-US" dirty="0"/>
          </a:p>
        </p:txBody>
      </p:sp>
      <p:sp>
        <p:nvSpPr>
          <p:cNvPr id="18" name="TextBox 17"/>
          <p:cNvSpPr txBox="1"/>
          <p:nvPr/>
        </p:nvSpPr>
        <p:spPr>
          <a:xfrm>
            <a:off x="1890754" y="4087116"/>
            <a:ext cx="341524" cy="373250"/>
          </a:xfrm>
          <a:prstGeom prst="rect">
            <a:avLst/>
          </a:prstGeom>
          <a:solidFill>
            <a:srgbClr val="FFFFFF"/>
          </a:solidFill>
        </p:spPr>
        <p:txBody>
          <a:bodyPr wrap="square" rtlCol="0">
            <a:spAutoFit/>
          </a:bodyPr>
          <a:lstStyle/>
          <a:p>
            <a:endParaRPr lang="en-US" dirty="0"/>
          </a:p>
        </p:txBody>
      </p:sp>
      <p:sp>
        <p:nvSpPr>
          <p:cNvPr id="19" name="TextBox 18"/>
          <p:cNvSpPr txBox="1"/>
          <p:nvPr/>
        </p:nvSpPr>
        <p:spPr>
          <a:xfrm>
            <a:off x="3979901" y="4087116"/>
            <a:ext cx="418498" cy="373250"/>
          </a:xfrm>
          <a:prstGeom prst="rect">
            <a:avLst/>
          </a:prstGeom>
          <a:solidFill>
            <a:srgbClr val="FFFFFF"/>
          </a:solidFill>
        </p:spPr>
        <p:txBody>
          <a:bodyPr wrap="square" rtlCol="0">
            <a:spAutoFit/>
          </a:bodyPr>
          <a:lstStyle/>
          <a:p>
            <a:endParaRPr lang="en-US" dirty="0"/>
          </a:p>
        </p:txBody>
      </p:sp>
      <p:sp>
        <p:nvSpPr>
          <p:cNvPr id="20" name="TextBox 19"/>
          <p:cNvSpPr txBox="1"/>
          <p:nvPr/>
        </p:nvSpPr>
        <p:spPr>
          <a:xfrm>
            <a:off x="8596995" y="4061461"/>
            <a:ext cx="508517" cy="373250"/>
          </a:xfrm>
          <a:prstGeom prst="rect">
            <a:avLst/>
          </a:prstGeom>
          <a:solidFill>
            <a:srgbClr val="FFFFFF"/>
          </a:solidFill>
        </p:spPr>
        <p:txBody>
          <a:bodyPr wrap="square" rtlCol="0">
            <a:spAutoFit/>
          </a:bodyPr>
          <a:lstStyle/>
          <a:p>
            <a:endParaRPr lang="en-US" dirty="0"/>
          </a:p>
        </p:txBody>
      </p:sp>
      <p:sp>
        <p:nvSpPr>
          <p:cNvPr id="21" name="TextBox 20"/>
          <p:cNvSpPr txBox="1"/>
          <p:nvPr/>
        </p:nvSpPr>
        <p:spPr>
          <a:xfrm>
            <a:off x="6493328" y="4057792"/>
            <a:ext cx="446166" cy="373250"/>
          </a:xfrm>
          <a:prstGeom prst="rect">
            <a:avLst/>
          </a:prstGeom>
          <a:solidFill>
            <a:srgbClr val="FFFFFF"/>
          </a:solidFill>
        </p:spPr>
        <p:txBody>
          <a:bodyPr wrap="square" rtlCol="0">
            <a:spAutoFit/>
          </a:bodyPr>
          <a:lstStyle/>
          <a:p>
            <a:endParaRPr lang="en-US" dirty="0"/>
          </a:p>
        </p:txBody>
      </p:sp>
      <p:sp>
        <p:nvSpPr>
          <p:cNvPr id="23" name="TextBox 22"/>
          <p:cNvSpPr txBox="1"/>
          <p:nvPr/>
        </p:nvSpPr>
        <p:spPr>
          <a:xfrm>
            <a:off x="2974526" y="1874088"/>
            <a:ext cx="207749" cy="400110"/>
          </a:xfrm>
          <a:prstGeom prst="rect">
            <a:avLst/>
          </a:prstGeom>
          <a:solidFill>
            <a:srgbClr val="FFFFFF"/>
          </a:solidFill>
        </p:spPr>
        <p:txBody>
          <a:bodyPr wrap="square" rtlCol="0">
            <a:spAutoFit/>
          </a:bodyPr>
          <a:lstStyle/>
          <a:p>
            <a:r>
              <a:rPr lang="en-US" sz="2000" b="1" dirty="0" err="1" smtClean="0"/>
              <a:t>λ</a:t>
            </a:r>
            <a:endParaRPr lang="en-US" sz="2000" b="1" dirty="0"/>
          </a:p>
        </p:txBody>
      </p:sp>
      <p:sp>
        <p:nvSpPr>
          <p:cNvPr id="24" name="TextBox 23"/>
          <p:cNvSpPr txBox="1"/>
          <p:nvPr/>
        </p:nvSpPr>
        <p:spPr>
          <a:xfrm>
            <a:off x="7238861" y="1852089"/>
            <a:ext cx="207749" cy="400110"/>
          </a:xfrm>
          <a:prstGeom prst="rect">
            <a:avLst/>
          </a:prstGeom>
          <a:solidFill>
            <a:srgbClr val="FFFFFF"/>
          </a:solidFill>
        </p:spPr>
        <p:txBody>
          <a:bodyPr wrap="square" rtlCol="0">
            <a:spAutoFit/>
          </a:bodyPr>
          <a:lstStyle/>
          <a:p>
            <a:r>
              <a:rPr lang="en-US" sz="2000" b="1" dirty="0" err="1" smtClean="0"/>
              <a:t>λ</a:t>
            </a:r>
            <a:endParaRPr lang="en-US" sz="2000" b="1" dirty="0"/>
          </a:p>
        </p:txBody>
      </p:sp>
      <p:sp>
        <p:nvSpPr>
          <p:cNvPr id="25" name="TextBox 24"/>
          <p:cNvSpPr txBox="1"/>
          <p:nvPr/>
        </p:nvSpPr>
        <p:spPr>
          <a:xfrm>
            <a:off x="457200" y="0"/>
            <a:ext cx="8229600" cy="369332"/>
          </a:xfrm>
          <a:prstGeom prst="rect">
            <a:avLst/>
          </a:prstGeom>
          <a:noFill/>
        </p:spPr>
        <p:txBody>
          <a:bodyPr wrap="square" rtlCol="0">
            <a:spAutoFit/>
          </a:bodyPr>
          <a:lstStyle/>
          <a:p>
            <a:pPr algn="ctr"/>
            <a:r>
              <a:rPr lang="en-US" dirty="0" smtClean="0">
                <a:solidFill>
                  <a:schemeClr val="bg2">
                    <a:lumMod val="90000"/>
                  </a:schemeClr>
                </a:solidFill>
              </a:rPr>
              <a:t>Intro	</a:t>
            </a:r>
            <a:r>
              <a:rPr lang="en-US" b="1" dirty="0" smtClean="0"/>
              <a:t>     </a:t>
            </a:r>
            <a:r>
              <a:rPr lang="en-US" dirty="0" smtClean="0">
                <a:solidFill>
                  <a:schemeClr val="bg1">
                    <a:lumMod val="85000"/>
                  </a:schemeClr>
                </a:solidFill>
              </a:rPr>
              <a:t>IPMs   	   Proteas</a:t>
            </a:r>
            <a:r>
              <a:rPr lang="en-US" b="1" dirty="0" smtClean="0"/>
              <a:t> </a:t>
            </a:r>
            <a:r>
              <a:rPr lang="en-US" dirty="0" smtClean="0">
                <a:solidFill>
                  <a:schemeClr val="bg1">
                    <a:lumMod val="85000"/>
                  </a:schemeClr>
                </a:solidFill>
              </a:rPr>
              <a:t>	     </a:t>
            </a:r>
            <a:r>
              <a:rPr lang="en-US" b="1" dirty="0" smtClean="0"/>
              <a:t>Invasion</a:t>
            </a:r>
            <a:r>
              <a:rPr lang="en-US" dirty="0" smtClean="0">
                <a:solidFill>
                  <a:schemeClr val="bg1">
                    <a:lumMod val="85000"/>
                  </a:schemeClr>
                </a:solidFill>
              </a:rPr>
              <a:t>  	    Future</a:t>
            </a:r>
            <a:endParaRPr lang="en-US" dirty="0">
              <a:solidFill>
                <a:schemeClr val="bg1">
                  <a:lumMod val="85000"/>
                </a:schemeClr>
              </a:solidFill>
            </a:endParaRPr>
          </a:p>
        </p:txBody>
      </p:sp>
    </p:spTree>
    <p:extLst>
      <p:ext uri="{BB962C8B-B14F-4D97-AF65-F5344CB8AC3E}">
        <p14:creationId xmlns:p14="http://schemas.microsoft.com/office/powerpoint/2010/main" val="285579640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Garlic Mustard (Invasive)</a:t>
            </a:r>
            <a:endParaRPr lang="en-US" dirty="0"/>
          </a:p>
        </p:txBody>
      </p:sp>
      <p:pic>
        <p:nvPicPr>
          <p:cNvPr id="4" name="Picture 3"/>
          <p:cNvPicPr/>
          <p:nvPr/>
        </p:nvPicPr>
        <p:blipFill>
          <a:blip r:embed="rId2">
            <a:extLst>
              <a:ext uri="{28A0092B-C50C-407E-A947-70E740481C1C}">
                <a14:useLocalDpi xmlns:a14="http://schemas.microsoft.com/office/drawing/2010/main" val="0"/>
              </a:ext>
            </a:extLst>
          </a:blip>
          <a:stretch>
            <a:fillRect/>
          </a:stretch>
        </p:blipFill>
        <p:spPr>
          <a:xfrm>
            <a:off x="7620534" y="495687"/>
            <a:ext cx="1374166" cy="1667026"/>
          </a:xfrm>
          <a:prstGeom prst="rect">
            <a:avLst/>
          </a:prstGeom>
          <a:extLst>
            <a:ext uri="{FAA26D3D-D897-4be2-8F04-BA451C77F1D7}">
              <ma14:placeholderFlag xmlns:ma14="http://schemas.microsoft.com/office/mac/drawingml/2011/main"/>
            </a:ext>
          </a:extLst>
        </p:spPr>
      </p:pic>
      <p:sp>
        <p:nvSpPr>
          <p:cNvPr id="6" name="TextBox 5"/>
          <p:cNvSpPr txBox="1"/>
          <p:nvPr/>
        </p:nvSpPr>
        <p:spPr>
          <a:xfrm>
            <a:off x="1330501" y="1524000"/>
            <a:ext cx="1890261" cy="369332"/>
          </a:xfrm>
          <a:prstGeom prst="rect">
            <a:avLst/>
          </a:prstGeom>
          <a:noFill/>
        </p:spPr>
        <p:txBody>
          <a:bodyPr wrap="none" rtlCol="0">
            <a:spAutoFit/>
          </a:bodyPr>
          <a:lstStyle/>
          <a:p>
            <a:r>
              <a:rPr lang="en-US" b="1" dirty="0" smtClean="0"/>
              <a:t>Closed Canopy </a:t>
            </a:r>
            <a:endParaRPr lang="en-US" b="1" dirty="0"/>
          </a:p>
        </p:txBody>
      </p:sp>
      <p:sp>
        <p:nvSpPr>
          <p:cNvPr id="7" name="TextBox 6"/>
          <p:cNvSpPr txBox="1"/>
          <p:nvPr/>
        </p:nvSpPr>
        <p:spPr>
          <a:xfrm>
            <a:off x="5644840" y="1524000"/>
            <a:ext cx="1710725" cy="369332"/>
          </a:xfrm>
          <a:prstGeom prst="rect">
            <a:avLst/>
          </a:prstGeom>
          <a:noFill/>
        </p:spPr>
        <p:txBody>
          <a:bodyPr wrap="none" rtlCol="0">
            <a:spAutoFit/>
          </a:bodyPr>
          <a:lstStyle/>
          <a:p>
            <a:r>
              <a:rPr lang="en-US" b="1" dirty="0" smtClean="0"/>
              <a:t>Open Canopy</a:t>
            </a:r>
            <a:endParaRPr lang="en-US" b="1" dirty="0"/>
          </a:p>
        </p:txBody>
      </p:sp>
      <p:pic>
        <p:nvPicPr>
          <p:cNvPr id="9" name="Picture 8" descr="AP_lambda_map_NE_habitat0_v4.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1602" y="1893332"/>
            <a:ext cx="2129644" cy="2129644"/>
          </a:xfrm>
          <a:prstGeom prst="rect">
            <a:avLst/>
          </a:prstGeom>
        </p:spPr>
      </p:pic>
      <p:pic>
        <p:nvPicPr>
          <p:cNvPr id="10" name="Picture 9" descr="AP_lambda_map_NE_habitat1_v4.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98485" y="1938229"/>
            <a:ext cx="2022049" cy="2022049"/>
          </a:xfrm>
          <a:prstGeom prst="rect">
            <a:avLst/>
          </a:prstGeom>
        </p:spPr>
      </p:pic>
      <p:sp>
        <p:nvSpPr>
          <p:cNvPr id="11" name="TextBox 10"/>
          <p:cNvSpPr txBox="1"/>
          <p:nvPr/>
        </p:nvSpPr>
        <p:spPr>
          <a:xfrm>
            <a:off x="1424039" y="1938229"/>
            <a:ext cx="654288" cy="448968"/>
          </a:xfrm>
          <a:prstGeom prst="rect">
            <a:avLst/>
          </a:prstGeom>
          <a:solidFill>
            <a:srgbClr val="FFFFFF"/>
          </a:solidFill>
        </p:spPr>
        <p:txBody>
          <a:bodyPr wrap="square" rtlCol="0">
            <a:spAutoFit/>
          </a:bodyPr>
          <a:lstStyle/>
          <a:p>
            <a:endParaRPr lang="en-US" dirty="0"/>
          </a:p>
        </p:txBody>
      </p:sp>
      <p:sp>
        <p:nvSpPr>
          <p:cNvPr id="12" name="TextBox 11"/>
          <p:cNvSpPr txBox="1"/>
          <p:nvPr/>
        </p:nvSpPr>
        <p:spPr>
          <a:xfrm>
            <a:off x="5850108" y="2148638"/>
            <a:ext cx="577314" cy="397657"/>
          </a:xfrm>
          <a:prstGeom prst="rect">
            <a:avLst/>
          </a:prstGeom>
          <a:solidFill>
            <a:srgbClr val="FFFFFF"/>
          </a:solidFill>
        </p:spPr>
        <p:txBody>
          <a:bodyPr wrap="square" rtlCol="0">
            <a:spAutoFit/>
          </a:bodyPr>
          <a:lstStyle/>
          <a:p>
            <a:endParaRPr lang="en-US" dirty="0"/>
          </a:p>
        </p:txBody>
      </p:sp>
      <p:pic>
        <p:nvPicPr>
          <p:cNvPr id="5" name="Picture 4" descr="AP_vital_rate_maps_hab0_N-1_5_ph1_5.pdf"/>
          <p:cNvPicPr>
            <a:picLocks noChangeAspect="1"/>
          </p:cNvPicPr>
          <p:nvPr/>
        </p:nvPicPr>
        <p:blipFill rotWithShape="1">
          <a:blip r:embed="rId5">
            <a:extLst>
              <a:ext uri="{28A0092B-C50C-407E-A947-70E740481C1C}">
                <a14:useLocalDpi xmlns:a14="http://schemas.microsoft.com/office/drawing/2010/main" val="0"/>
              </a:ext>
            </a:extLst>
          </a:blip>
          <a:srcRect t="8791" r="32235" b="54174"/>
          <a:stretch/>
        </p:blipFill>
        <p:spPr>
          <a:xfrm>
            <a:off x="811091" y="3817149"/>
            <a:ext cx="2950712" cy="1209468"/>
          </a:xfrm>
          <a:prstGeom prst="rect">
            <a:avLst/>
          </a:prstGeom>
        </p:spPr>
      </p:pic>
      <p:pic>
        <p:nvPicPr>
          <p:cNvPr id="8" name="Picture 7" descr="AP_vital_rate_maps_hab1_N-1_5_ph1_5.pdf"/>
          <p:cNvPicPr>
            <a:picLocks noChangeAspect="1"/>
          </p:cNvPicPr>
          <p:nvPr/>
        </p:nvPicPr>
        <p:blipFill rotWithShape="1">
          <a:blip r:embed="rId6">
            <a:extLst>
              <a:ext uri="{28A0092B-C50C-407E-A947-70E740481C1C}">
                <a14:useLocalDpi xmlns:a14="http://schemas.microsoft.com/office/drawing/2010/main" val="0"/>
              </a:ext>
            </a:extLst>
          </a:blip>
          <a:srcRect t="7777" r="32796" b="53612"/>
          <a:stretch/>
        </p:blipFill>
        <p:spPr>
          <a:xfrm>
            <a:off x="5161634" y="3734239"/>
            <a:ext cx="3029130" cy="1305206"/>
          </a:xfrm>
          <a:prstGeom prst="rect">
            <a:avLst/>
          </a:prstGeom>
        </p:spPr>
      </p:pic>
      <p:cxnSp>
        <p:nvCxnSpPr>
          <p:cNvPr id="13" name="Straight Connector 12"/>
          <p:cNvCxnSpPr/>
          <p:nvPr/>
        </p:nvCxnSpPr>
        <p:spPr>
          <a:xfrm>
            <a:off x="4733972" y="1639452"/>
            <a:ext cx="0" cy="4633285"/>
          </a:xfrm>
          <a:prstGeom prst="line">
            <a:avLst/>
          </a:prstGeom>
          <a:ln>
            <a:prstDash val="dash"/>
          </a:ln>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784799" y="3842803"/>
            <a:ext cx="818850" cy="276999"/>
          </a:xfrm>
          <a:prstGeom prst="rect">
            <a:avLst/>
          </a:prstGeom>
          <a:solidFill>
            <a:srgbClr val="FFFFFF"/>
          </a:solidFill>
        </p:spPr>
        <p:txBody>
          <a:bodyPr wrap="square" rtlCol="0">
            <a:spAutoFit/>
          </a:bodyPr>
          <a:lstStyle/>
          <a:p>
            <a:r>
              <a:rPr lang="en-US" sz="1200" dirty="0" smtClean="0"/>
              <a:t>Growth</a:t>
            </a:r>
            <a:endParaRPr lang="en-US" sz="1200" dirty="0"/>
          </a:p>
        </p:txBody>
      </p:sp>
      <p:sp>
        <p:nvSpPr>
          <p:cNvPr id="16" name="TextBox 15"/>
          <p:cNvSpPr txBox="1"/>
          <p:nvPr/>
        </p:nvSpPr>
        <p:spPr>
          <a:xfrm>
            <a:off x="2329799" y="3829975"/>
            <a:ext cx="787691" cy="276999"/>
          </a:xfrm>
          <a:prstGeom prst="rect">
            <a:avLst/>
          </a:prstGeom>
          <a:solidFill>
            <a:srgbClr val="FFFFFF"/>
          </a:solidFill>
        </p:spPr>
        <p:txBody>
          <a:bodyPr wrap="square" rtlCol="0">
            <a:spAutoFit/>
          </a:bodyPr>
          <a:lstStyle/>
          <a:p>
            <a:r>
              <a:rPr lang="en-US" sz="1200" dirty="0" smtClean="0"/>
              <a:t>Survival</a:t>
            </a:r>
            <a:endParaRPr lang="en-US" sz="1200" dirty="0"/>
          </a:p>
        </p:txBody>
      </p:sp>
      <p:sp>
        <p:nvSpPr>
          <p:cNvPr id="18" name="TextBox 17"/>
          <p:cNvSpPr txBox="1"/>
          <p:nvPr/>
        </p:nvSpPr>
        <p:spPr>
          <a:xfrm>
            <a:off x="2663357" y="3638946"/>
            <a:ext cx="230459" cy="215018"/>
          </a:xfrm>
          <a:prstGeom prst="rect">
            <a:avLst/>
          </a:prstGeom>
          <a:solidFill>
            <a:srgbClr val="FFFFFF"/>
          </a:solidFill>
        </p:spPr>
        <p:txBody>
          <a:bodyPr wrap="square" rtlCol="0">
            <a:spAutoFit/>
          </a:bodyPr>
          <a:lstStyle/>
          <a:p>
            <a:endParaRPr lang="en-US" dirty="0"/>
          </a:p>
        </p:txBody>
      </p:sp>
      <p:sp>
        <p:nvSpPr>
          <p:cNvPr id="19" name="TextBox 18"/>
          <p:cNvSpPr txBox="1"/>
          <p:nvPr/>
        </p:nvSpPr>
        <p:spPr>
          <a:xfrm>
            <a:off x="4970602" y="3651774"/>
            <a:ext cx="282401" cy="215018"/>
          </a:xfrm>
          <a:prstGeom prst="rect">
            <a:avLst/>
          </a:prstGeom>
          <a:solidFill>
            <a:srgbClr val="FFFFFF"/>
          </a:solidFill>
        </p:spPr>
        <p:txBody>
          <a:bodyPr wrap="square" rtlCol="0">
            <a:spAutoFit/>
          </a:bodyPr>
          <a:lstStyle/>
          <a:p>
            <a:endParaRPr lang="en-US" dirty="0"/>
          </a:p>
        </p:txBody>
      </p:sp>
      <p:sp>
        <p:nvSpPr>
          <p:cNvPr id="20" name="TextBox 19"/>
          <p:cNvSpPr txBox="1"/>
          <p:nvPr/>
        </p:nvSpPr>
        <p:spPr>
          <a:xfrm>
            <a:off x="8332620" y="3613874"/>
            <a:ext cx="353826" cy="142936"/>
          </a:xfrm>
          <a:prstGeom prst="rect">
            <a:avLst/>
          </a:prstGeom>
          <a:solidFill>
            <a:srgbClr val="FFFFFF"/>
          </a:solidFill>
        </p:spPr>
        <p:txBody>
          <a:bodyPr wrap="square" rtlCol="0">
            <a:spAutoFit/>
          </a:bodyPr>
          <a:lstStyle/>
          <a:p>
            <a:endParaRPr lang="en-US" dirty="0"/>
          </a:p>
        </p:txBody>
      </p:sp>
      <p:sp>
        <p:nvSpPr>
          <p:cNvPr id="21" name="TextBox 20"/>
          <p:cNvSpPr txBox="1"/>
          <p:nvPr/>
        </p:nvSpPr>
        <p:spPr>
          <a:xfrm>
            <a:off x="6209986" y="3610205"/>
            <a:ext cx="310442" cy="142936"/>
          </a:xfrm>
          <a:prstGeom prst="rect">
            <a:avLst/>
          </a:prstGeom>
          <a:solidFill>
            <a:srgbClr val="FFFFFF"/>
          </a:solidFill>
        </p:spPr>
        <p:txBody>
          <a:bodyPr wrap="square" rtlCol="0">
            <a:spAutoFit/>
          </a:bodyPr>
          <a:lstStyle/>
          <a:p>
            <a:endParaRPr lang="en-US" dirty="0"/>
          </a:p>
        </p:txBody>
      </p:sp>
      <p:sp>
        <p:nvSpPr>
          <p:cNvPr id="22" name="TextBox 21"/>
          <p:cNvSpPr txBox="1"/>
          <p:nvPr/>
        </p:nvSpPr>
        <p:spPr>
          <a:xfrm>
            <a:off x="6754324" y="3817731"/>
            <a:ext cx="787691" cy="276999"/>
          </a:xfrm>
          <a:prstGeom prst="rect">
            <a:avLst/>
          </a:prstGeom>
          <a:solidFill>
            <a:srgbClr val="FFFFFF"/>
          </a:solidFill>
        </p:spPr>
        <p:txBody>
          <a:bodyPr wrap="square" rtlCol="0">
            <a:spAutoFit/>
          </a:bodyPr>
          <a:lstStyle/>
          <a:p>
            <a:r>
              <a:rPr lang="en-US" sz="1200" dirty="0" smtClean="0"/>
              <a:t>Survival</a:t>
            </a:r>
            <a:endParaRPr lang="en-US" sz="1200" dirty="0"/>
          </a:p>
        </p:txBody>
      </p:sp>
      <p:sp>
        <p:nvSpPr>
          <p:cNvPr id="23" name="TextBox 22"/>
          <p:cNvSpPr txBox="1"/>
          <p:nvPr/>
        </p:nvSpPr>
        <p:spPr>
          <a:xfrm>
            <a:off x="5161634" y="3756810"/>
            <a:ext cx="818850" cy="276999"/>
          </a:xfrm>
          <a:prstGeom prst="rect">
            <a:avLst/>
          </a:prstGeom>
          <a:solidFill>
            <a:srgbClr val="FFFFFF"/>
          </a:solidFill>
        </p:spPr>
        <p:txBody>
          <a:bodyPr wrap="square" rtlCol="0">
            <a:spAutoFit/>
          </a:bodyPr>
          <a:lstStyle/>
          <a:p>
            <a:r>
              <a:rPr lang="en-US" sz="1200" dirty="0" smtClean="0"/>
              <a:t>Growth</a:t>
            </a:r>
            <a:endParaRPr lang="en-US" sz="1200" dirty="0"/>
          </a:p>
        </p:txBody>
      </p:sp>
      <p:pic>
        <p:nvPicPr>
          <p:cNvPr id="3" name="Picture 2" descr="Screen Shot 2014-08-11 at 8.09.59 AM.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904350" y="5131072"/>
            <a:ext cx="1716184" cy="1560167"/>
          </a:xfrm>
          <a:prstGeom prst="rect">
            <a:avLst/>
          </a:prstGeom>
        </p:spPr>
      </p:pic>
      <p:sp>
        <p:nvSpPr>
          <p:cNvPr id="25" name="TextBox 24"/>
          <p:cNvSpPr txBox="1"/>
          <p:nvPr/>
        </p:nvSpPr>
        <p:spPr>
          <a:xfrm>
            <a:off x="5855526" y="5208040"/>
            <a:ext cx="818850" cy="276999"/>
          </a:xfrm>
          <a:prstGeom prst="rect">
            <a:avLst/>
          </a:prstGeom>
          <a:solidFill>
            <a:srgbClr val="FFFFFF"/>
          </a:solidFill>
        </p:spPr>
        <p:txBody>
          <a:bodyPr wrap="square" rtlCol="0">
            <a:spAutoFit/>
          </a:bodyPr>
          <a:lstStyle/>
          <a:p>
            <a:r>
              <a:rPr lang="en-US" sz="1200" dirty="0" smtClean="0"/>
              <a:t>Seeds</a:t>
            </a:r>
            <a:endParaRPr lang="en-US" sz="1200" dirty="0"/>
          </a:p>
        </p:txBody>
      </p:sp>
      <p:pic>
        <p:nvPicPr>
          <p:cNvPr id="15" name="Picture 14" descr="Screen Shot 2014-08-11 at 8.10.51 AM.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421625" y="5079760"/>
            <a:ext cx="1755537" cy="1637518"/>
          </a:xfrm>
          <a:prstGeom prst="rect">
            <a:avLst/>
          </a:prstGeom>
        </p:spPr>
      </p:pic>
      <p:sp>
        <p:nvSpPr>
          <p:cNvPr id="26" name="TextBox 25"/>
          <p:cNvSpPr txBox="1"/>
          <p:nvPr/>
        </p:nvSpPr>
        <p:spPr>
          <a:xfrm>
            <a:off x="1352205" y="5201298"/>
            <a:ext cx="818850" cy="276999"/>
          </a:xfrm>
          <a:prstGeom prst="rect">
            <a:avLst/>
          </a:prstGeom>
          <a:solidFill>
            <a:srgbClr val="FFFFFF"/>
          </a:solidFill>
        </p:spPr>
        <p:txBody>
          <a:bodyPr wrap="square" rtlCol="0">
            <a:spAutoFit/>
          </a:bodyPr>
          <a:lstStyle/>
          <a:p>
            <a:r>
              <a:rPr lang="en-US" sz="1200" dirty="0" smtClean="0"/>
              <a:t>Seeds</a:t>
            </a:r>
            <a:endParaRPr lang="en-US" sz="1200" dirty="0"/>
          </a:p>
        </p:txBody>
      </p:sp>
      <p:sp>
        <p:nvSpPr>
          <p:cNvPr id="27" name="TextBox 26"/>
          <p:cNvSpPr txBox="1"/>
          <p:nvPr/>
        </p:nvSpPr>
        <p:spPr>
          <a:xfrm>
            <a:off x="2974526" y="1874088"/>
            <a:ext cx="207749" cy="400110"/>
          </a:xfrm>
          <a:prstGeom prst="rect">
            <a:avLst/>
          </a:prstGeom>
          <a:solidFill>
            <a:srgbClr val="FFFFFF"/>
          </a:solidFill>
        </p:spPr>
        <p:txBody>
          <a:bodyPr wrap="square" rtlCol="0">
            <a:spAutoFit/>
          </a:bodyPr>
          <a:lstStyle/>
          <a:p>
            <a:r>
              <a:rPr lang="en-US" sz="2000" b="1" dirty="0" err="1" smtClean="0"/>
              <a:t>λ</a:t>
            </a:r>
            <a:endParaRPr lang="en-US" sz="2000" b="1" dirty="0"/>
          </a:p>
        </p:txBody>
      </p:sp>
      <p:sp>
        <p:nvSpPr>
          <p:cNvPr id="28" name="TextBox 27"/>
          <p:cNvSpPr txBox="1"/>
          <p:nvPr/>
        </p:nvSpPr>
        <p:spPr>
          <a:xfrm>
            <a:off x="7238861" y="1852089"/>
            <a:ext cx="207749" cy="400110"/>
          </a:xfrm>
          <a:prstGeom prst="rect">
            <a:avLst/>
          </a:prstGeom>
          <a:solidFill>
            <a:srgbClr val="FFFFFF"/>
          </a:solidFill>
        </p:spPr>
        <p:txBody>
          <a:bodyPr wrap="square" rtlCol="0">
            <a:spAutoFit/>
          </a:bodyPr>
          <a:lstStyle/>
          <a:p>
            <a:r>
              <a:rPr lang="en-US" sz="2000" b="1" dirty="0" err="1" smtClean="0"/>
              <a:t>λ</a:t>
            </a:r>
            <a:endParaRPr lang="en-US" sz="2000" b="1" dirty="0"/>
          </a:p>
        </p:txBody>
      </p:sp>
      <p:sp>
        <p:nvSpPr>
          <p:cNvPr id="29" name="TextBox 28"/>
          <p:cNvSpPr txBox="1"/>
          <p:nvPr/>
        </p:nvSpPr>
        <p:spPr>
          <a:xfrm>
            <a:off x="457200" y="0"/>
            <a:ext cx="8229600" cy="369332"/>
          </a:xfrm>
          <a:prstGeom prst="rect">
            <a:avLst/>
          </a:prstGeom>
          <a:noFill/>
        </p:spPr>
        <p:txBody>
          <a:bodyPr wrap="square" rtlCol="0">
            <a:spAutoFit/>
          </a:bodyPr>
          <a:lstStyle/>
          <a:p>
            <a:pPr algn="ctr"/>
            <a:r>
              <a:rPr lang="en-US" dirty="0" smtClean="0">
                <a:solidFill>
                  <a:schemeClr val="bg2">
                    <a:lumMod val="90000"/>
                  </a:schemeClr>
                </a:solidFill>
              </a:rPr>
              <a:t>Intro	</a:t>
            </a:r>
            <a:r>
              <a:rPr lang="en-US" b="1" dirty="0" smtClean="0"/>
              <a:t>     </a:t>
            </a:r>
            <a:r>
              <a:rPr lang="en-US" dirty="0" smtClean="0">
                <a:solidFill>
                  <a:schemeClr val="bg1">
                    <a:lumMod val="85000"/>
                  </a:schemeClr>
                </a:solidFill>
              </a:rPr>
              <a:t>IPMs   	   Proteas</a:t>
            </a:r>
            <a:r>
              <a:rPr lang="en-US" b="1" dirty="0" smtClean="0"/>
              <a:t> </a:t>
            </a:r>
            <a:r>
              <a:rPr lang="en-US" dirty="0" smtClean="0">
                <a:solidFill>
                  <a:schemeClr val="bg1">
                    <a:lumMod val="85000"/>
                  </a:schemeClr>
                </a:solidFill>
              </a:rPr>
              <a:t>	     </a:t>
            </a:r>
            <a:r>
              <a:rPr lang="en-US" b="1" dirty="0" smtClean="0"/>
              <a:t>Invasion</a:t>
            </a:r>
            <a:r>
              <a:rPr lang="en-US" dirty="0" smtClean="0">
                <a:solidFill>
                  <a:schemeClr val="bg1">
                    <a:lumMod val="85000"/>
                  </a:schemeClr>
                </a:solidFill>
              </a:rPr>
              <a:t>  	    Future</a:t>
            </a:r>
            <a:endParaRPr lang="en-US" dirty="0">
              <a:solidFill>
                <a:schemeClr val="bg1">
                  <a:lumMod val="85000"/>
                </a:schemeClr>
              </a:solidFill>
            </a:endParaRPr>
          </a:p>
        </p:txBody>
      </p:sp>
    </p:spTree>
    <p:extLst>
      <p:ext uri="{BB962C8B-B14F-4D97-AF65-F5344CB8AC3E}">
        <p14:creationId xmlns:p14="http://schemas.microsoft.com/office/powerpoint/2010/main" val="136305253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AG_lambda_map_NE_habitat1_v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51420" y="2111489"/>
            <a:ext cx="4528434" cy="4528434"/>
          </a:xfrm>
          <a:prstGeom prst="rect">
            <a:avLst/>
          </a:prstGeom>
        </p:spPr>
      </p:pic>
      <p:pic>
        <p:nvPicPr>
          <p:cNvPr id="10" name="Picture 9" descr="AP_lambda_map_NE_habitat1_v4.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1492" y="2137057"/>
            <a:ext cx="4366254" cy="4366254"/>
          </a:xfrm>
          <a:prstGeom prst="rect">
            <a:avLst/>
          </a:prstGeom>
        </p:spPr>
      </p:pic>
      <p:sp>
        <p:nvSpPr>
          <p:cNvPr id="11" name="TextBox 10"/>
          <p:cNvSpPr txBox="1"/>
          <p:nvPr/>
        </p:nvSpPr>
        <p:spPr>
          <a:xfrm>
            <a:off x="936534" y="2347467"/>
            <a:ext cx="1167456" cy="859453"/>
          </a:xfrm>
          <a:prstGeom prst="rect">
            <a:avLst/>
          </a:prstGeom>
          <a:solidFill>
            <a:srgbClr val="FFFFFF"/>
          </a:solidFill>
        </p:spPr>
        <p:txBody>
          <a:bodyPr wrap="square" rtlCol="0">
            <a:spAutoFit/>
          </a:bodyPr>
          <a:lstStyle/>
          <a:p>
            <a:endParaRPr lang="en-US" dirty="0"/>
          </a:p>
        </p:txBody>
      </p:sp>
      <p:sp>
        <p:nvSpPr>
          <p:cNvPr id="12" name="TextBox 11"/>
          <p:cNvSpPr txBox="1"/>
          <p:nvPr/>
        </p:nvSpPr>
        <p:spPr>
          <a:xfrm>
            <a:off x="5272793" y="2347467"/>
            <a:ext cx="1193115" cy="859454"/>
          </a:xfrm>
          <a:prstGeom prst="rect">
            <a:avLst/>
          </a:prstGeom>
          <a:solidFill>
            <a:srgbClr val="FFFFFF"/>
          </a:solidFill>
        </p:spPr>
        <p:txBody>
          <a:bodyPr wrap="square" rtlCol="0">
            <a:spAutoFit/>
          </a:bodyPr>
          <a:lstStyle/>
          <a:p>
            <a:endParaRPr lang="en-US" dirty="0"/>
          </a:p>
        </p:txBody>
      </p:sp>
      <p:sp>
        <p:nvSpPr>
          <p:cNvPr id="13" name="TextBox 12"/>
          <p:cNvSpPr txBox="1"/>
          <p:nvPr/>
        </p:nvSpPr>
        <p:spPr>
          <a:xfrm>
            <a:off x="3810275" y="2252597"/>
            <a:ext cx="602972" cy="553998"/>
          </a:xfrm>
          <a:prstGeom prst="rect">
            <a:avLst/>
          </a:prstGeom>
          <a:solidFill>
            <a:srgbClr val="FFFFFF"/>
          </a:solidFill>
        </p:spPr>
        <p:txBody>
          <a:bodyPr wrap="square" rtlCol="0">
            <a:spAutoFit/>
          </a:bodyPr>
          <a:lstStyle/>
          <a:p>
            <a:r>
              <a:rPr lang="en-US" sz="3000" b="1" dirty="0" smtClean="0"/>
              <a:t>  </a:t>
            </a:r>
            <a:r>
              <a:rPr lang="en-US" sz="3000" b="1" dirty="0" err="1" smtClean="0"/>
              <a:t>λ</a:t>
            </a:r>
            <a:r>
              <a:rPr lang="en-US" sz="3000" b="1" dirty="0" smtClean="0"/>
              <a:t>   </a:t>
            </a:r>
            <a:endParaRPr lang="en-US" sz="3000" b="1" dirty="0"/>
          </a:p>
        </p:txBody>
      </p:sp>
      <p:sp>
        <p:nvSpPr>
          <p:cNvPr id="14" name="TextBox 13"/>
          <p:cNvSpPr txBox="1"/>
          <p:nvPr/>
        </p:nvSpPr>
        <p:spPr>
          <a:xfrm>
            <a:off x="8335447" y="2237232"/>
            <a:ext cx="415498" cy="553998"/>
          </a:xfrm>
          <a:prstGeom prst="rect">
            <a:avLst/>
          </a:prstGeom>
          <a:solidFill>
            <a:srgbClr val="FFFFFF"/>
          </a:solidFill>
        </p:spPr>
        <p:txBody>
          <a:bodyPr wrap="none" rtlCol="0">
            <a:spAutoFit/>
          </a:bodyPr>
          <a:lstStyle/>
          <a:p>
            <a:r>
              <a:rPr lang="en-US" sz="3000" b="1" dirty="0" err="1" smtClean="0"/>
              <a:t>λ</a:t>
            </a:r>
            <a:endParaRPr lang="en-US" sz="3000" b="1" dirty="0"/>
          </a:p>
        </p:txBody>
      </p:sp>
      <p:cxnSp>
        <p:nvCxnSpPr>
          <p:cNvPr id="16" name="Straight Connector 15"/>
          <p:cNvCxnSpPr/>
          <p:nvPr/>
        </p:nvCxnSpPr>
        <p:spPr>
          <a:xfrm>
            <a:off x="4733972" y="1639452"/>
            <a:ext cx="0" cy="4633285"/>
          </a:xfrm>
          <a:prstGeom prst="line">
            <a:avLst/>
          </a:prstGeom>
          <a:ln>
            <a:prstDash val="dash"/>
          </a:ln>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a:off x="1612543" y="773860"/>
            <a:ext cx="2185664" cy="830997"/>
          </a:xfrm>
          <a:prstGeom prst="rect">
            <a:avLst/>
          </a:prstGeom>
          <a:noFill/>
        </p:spPr>
        <p:txBody>
          <a:bodyPr wrap="none" rtlCol="0">
            <a:spAutoFit/>
          </a:bodyPr>
          <a:lstStyle/>
          <a:p>
            <a:pPr algn="ctr"/>
            <a:r>
              <a:rPr lang="en-US" sz="2400" b="1" dirty="0" smtClean="0"/>
              <a:t>Invasive</a:t>
            </a:r>
          </a:p>
          <a:p>
            <a:pPr algn="ctr"/>
            <a:r>
              <a:rPr lang="en-US" sz="2400" dirty="0" smtClean="0"/>
              <a:t>Garlic mustard</a:t>
            </a:r>
            <a:endParaRPr lang="en-US" sz="2400" dirty="0"/>
          </a:p>
        </p:txBody>
      </p:sp>
      <p:sp>
        <p:nvSpPr>
          <p:cNvPr id="20" name="TextBox 19"/>
          <p:cNvSpPr txBox="1"/>
          <p:nvPr/>
        </p:nvSpPr>
        <p:spPr>
          <a:xfrm>
            <a:off x="5364763" y="817583"/>
            <a:ext cx="2202947" cy="830997"/>
          </a:xfrm>
          <a:prstGeom prst="rect">
            <a:avLst/>
          </a:prstGeom>
          <a:noFill/>
        </p:spPr>
        <p:txBody>
          <a:bodyPr wrap="none" rtlCol="0">
            <a:spAutoFit/>
          </a:bodyPr>
          <a:lstStyle/>
          <a:p>
            <a:pPr algn="ctr"/>
            <a:r>
              <a:rPr lang="en-US" sz="2400" b="1" dirty="0" smtClean="0"/>
              <a:t>Native</a:t>
            </a:r>
          </a:p>
          <a:p>
            <a:pPr algn="ctr"/>
            <a:r>
              <a:rPr lang="en-US" sz="2400" dirty="0" smtClean="0"/>
              <a:t>Tower mustard</a:t>
            </a:r>
            <a:endParaRPr lang="en-US" sz="2400" dirty="0"/>
          </a:p>
        </p:txBody>
      </p:sp>
      <p:sp>
        <p:nvSpPr>
          <p:cNvPr id="7" name="TextBox 6"/>
          <p:cNvSpPr txBox="1"/>
          <p:nvPr/>
        </p:nvSpPr>
        <p:spPr>
          <a:xfrm>
            <a:off x="3798207" y="763572"/>
            <a:ext cx="1710725" cy="369332"/>
          </a:xfrm>
          <a:prstGeom prst="rect">
            <a:avLst/>
          </a:prstGeom>
          <a:solidFill>
            <a:schemeClr val="bg1">
              <a:lumMod val="85000"/>
            </a:schemeClr>
          </a:solidFill>
          <a:ln>
            <a:solidFill>
              <a:srgbClr val="000000"/>
            </a:solidFill>
          </a:ln>
        </p:spPr>
        <p:txBody>
          <a:bodyPr wrap="none" rtlCol="0">
            <a:spAutoFit/>
          </a:bodyPr>
          <a:lstStyle/>
          <a:p>
            <a:r>
              <a:rPr lang="en-US" b="1" dirty="0" smtClean="0"/>
              <a:t>Open Canopy</a:t>
            </a:r>
            <a:endParaRPr lang="en-US" b="1" dirty="0"/>
          </a:p>
        </p:txBody>
      </p:sp>
      <p:pic>
        <p:nvPicPr>
          <p:cNvPr id="21" name="Picture 20"/>
          <p:cNvPicPr/>
          <p:nvPr/>
        </p:nvPicPr>
        <p:blipFill>
          <a:blip r:embed="rId5">
            <a:extLst>
              <a:ext uri="{28A0092B-C50C-407E-A947-70E740481C1C}">
                <a14:useLocalDpi xmlns:a14="http://schemas.microsoft.com/office/drawing/2010/main" val="0"/>
              </a:ext>
            </a:extLst>
          </a:blip>
          <a:stretch>
            <a:fillRect/>
          </a:stretch>
        </p:blipFill>
        <p:spPr>
          <a:xfrm>
            <a:off x="847684" y="1957717"/>
            <a:ext cx="1374166" cy="1667026"/>
          </a:xfrm>
          <a:prstGeom prst="rect">
            <a:avLst/>
          </a:prstGeom>
          <a:extLst>
            <a:ext uri="{FAA26D3D-D897-4be2-8F04-BA451C77F1D7}">
              <ma14:placeholderFlag xmlns:ma14="http://schemas.microsoft.com/office/mac/drawingml/2011/main"/>
            </a:ext>
          </a:extLst>
        </p:spPr>
      </p:pic>
      <p:sp>
        <p:nvSpPr>
          <p:cNvPr id="17" name="TextBox 16"/>
          <p:cNvSpPr txBox="1"/>
          <p:nvPr/>
        </p:nvSpPr>
        <p:spPr>
          <a:xfrm>
            <a:off x="457200" y="0"/>
            <a:ext cx="8229600" cy="369332"/>
          </a:xfrm>
          <a:prstGeom prst="rect">
            <a:avLst/>
          </a:prstGeom>
          <a:noFill/>
        </p:spPr>
        <p:txBody>
          <a:bodyPr wrap="square" rtlCol="0">
            <a:spAutoFit/>
          </a:bodyPr>
          <a:lstStyle/>
          <a:p>
            <a:pPr algn="ctr"/>
            <a:r>
              <a:rPr lang="en-US" dirty="0" smtClean="0">
                <a:solidFill>
                  <a:schemeClr val="bg2">
                    <a:lumMod val="90000"/>
                  </a:schemeClr>
                </a:solidFill>
              </a:rPr>
              <a:t>Intro	</a:t>
            </a:r>
            <a:r>
              <a:rPr lang="en-US" b="1" dirty="0" smtClean="0"/>
              <a:t>     </a:t>
            </a:r>
            <a:r>
              <a:rPr lang="en-US" dirty="0" smtClean="0">
                <a:solidFill>
                  <a:schemeClr val="bg1">
                    <a:lumMod val="85000"/>
                  </a:schemeClr>
                </a:solidFill>
              </a:rPr>
              <a:t>IPMs   	   Proteas</a:t>
            </a:r>
            <a:r>
              <a:rPr lang="en-US" b="1" dirty="0" smtClean="0"/>
              <a:t> </a:t>
            </a:r>
            <a:r>
              <a:rPr lang="en-US" dirty="0" smtClean="0">
                <a:solidFill>
                  <a:schemeClr val="bg1">
                    <a:lumMod val="85000"/>
                  </a:schemeClr>
                </a:solidFill>
              </a:rPr>
              <a:t>	     </a:t>
            </a:r>
            <a:r>
              <a:rPr lang="en-US" b="1" dirty="0" smtClean="0"/>
              <a:t>Invasion</a:t>
            </a:r>
            <a:r>
              <a:rPr lang="en-US" dirty="0" smtClean="0">
                <a:solidFill>
                  <a:schemeClr val="bg1">
                    <a:lumMod val="85000"/>
                  </a:schemeClr>
                </a:solidFill>
              </a:rPr>
              <a:t>  	    Future</a:t>
            </a:r>
            <a:endParaRPr lang="en-US" dirty="0">
              <a:solidFill>
                <a:schemeClr val="bg1">
                  <a:lumMod val="85000"/>
                </a:schemeClr>
              </a:solidFill>
            </a:endParaRPr>
          </a:p>
        </p:txBody>
      </p:sp>
    </p:spTree>
    <p:extLst>
      <p:ext uri="{BB962C8B-B14F-4D97-AF65-F5344CB8AC3E}">
        <p14:creationId xmlns:p14="http://schemas.microsoft.com/office/powerpoint/2010/main" val="127913707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AG_lambda_map_NE_habitat1_v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51420" y="2111489"/>
            <a:ext cx="4528434" cy="4528434"/>
          </a:xfrm>
          <a:prstGeom prst="rect">
            <a:avLst/>
          </a:prstGeom>
        </p:spPr>
      </p:pic>
      <p:pic>
        <p:nvPicPr>
          <p:cNvPr id="10" name="Picture 9" descr="AP_lambda_map_NE_habitat1_v4.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1492" y="2137057"/>
            <a:ext cx="4366254" cy="4366254"/>
          </a:xfrm>
          <a:prstGeom prst="rect">
            <a:avLst/>
          </a:prstGeom>
        </p:spPr>
      </p:pic>
      <p:sp>
        <p:nvSpPr>
          <p:cNvPr id="11" name="TextBox 10"/>
          <p:cNvSpPr txBox="1"/>
          <p:nvPr/>
        </p:nvSpPr>
        <p:spPr>
          <a:xfrm>
            <a:off x="936534" y="2347467"/>
            <a:ext cx="1167456" cy="859453"/>
          </a:xfrm>
          <a:prstGeom prst="rect">
            <a:avLst/>
          </a:prstGeom>
          <a:solidFill>
            <a:srgbClr val="FFFFFF"/>
          </a:solidFill>
        </p:spPr>
        <p:txBody>
          <a:bodyPr wrap="square" rtlCol="0">
            <a:spAutoFit/>
          </a:bodyPr>
          <a:lstStyle/>
          <a:p>
            <a:endParaRPr lang="en-US" dirty="0"/>
          </a:p>
        </p:txBody>
      </p:sp>
      <p:sp>
        <p:nvSpPr>
          <p:cNvPr id="12" name="TextBox 11"/>
          <p:cNvSpPr txBox="1"/>
          <p:nvPr/>
        </p:nvSpPr>
        <p:spPr>
          <a:xfrm>
            <a:off x="5272793" y="2347467"/>
            <a:ext cx="1193115" cy="859454"/>
          </a:xfrm>
          <a:prstGeom prst="rect">
            <a:avLst/>
          </a:prstGeom>
          <a:solidFill>
            <a:srgbClr val="FFFFFF"/>
          </a:solidFill>
        </p:spPr>
        <p:txBody>
          <a:bodyPr wrap="square" rtlCol="0">
            <a:spAutoFit/>
          </a:bodyPr>
          <a:lstStyle/>
          <a:p>
            <a:endParaRPr lang="en-US" dirty="0"/>
          </a:p>
        </p:txBody>
      </p:sp>
      <p:sp>
        <p:nvSpPr>
          <p:cNvPr id="13" name="TextBox 12"/>
          <p:cNvSpPr txBox="1"/>
          <p:nvPr/>
        </p:nvSpPr>
        <p:spPr>
          <a:xfrm>
            <a:off x="3810275" y="2252597"/>
            <a:ext cx="602972" cy="553998"/>
          </a:xfrm>
          <a:prstGeom prst="rect">
            <a:avLst/>
          </a:prstGeom>
          <a:solidFill>
            <a:srgbClr val="FFFFFF"/>
          </a:solidFill>
        </p:spPr>
        <p:txBody>
          <a:bodyPr wrap="square" rtlCol="0">
            <a:spAutoFit/>
          </a:bodyPr>
          <a:lstStyle/>
          <a:p>
            <a:r>
              <a:rPr lang="en-US" sz="3000" b="1" dirty="0" smtClean="0"/>
              <a:t>  </a:t>
            </a:r>
            <a:r>
              <a:rPr lang="en-US" sz="3000" b="1" dirty="0" err="1" smtClean="0"/>
              <a:t>λ</a:t>
            </a:r>
            <a:r>
              <a:rPr lang="en-US" sz="3000" b="1" dirty="0" smtClean="0"/>
              <a:t>   </a:t>
            </a:r>
            <a:endParaRPr lang="en-US" sz="3000" b="1" dirty="0"/>
          </a:p>
        </p:txBody>
      </p:sp>
      <p:sp>
        <p:nvSpPr>
          <p:cNvPr id="14" name="TextBox 13"/>
          <p:cNvSpPr txBox="1"/>
          <p:nvPr/>
        </p:nvSpPr>
        <p:spPr>
          <a:xfrm>
            <a:off x="8335447" y="2237232"/>
            <a:ext cx="415498" cy="553998"/>
          </a:xfrm>
          <a:prstGeom prst="rect">
            <a:avLst/>
          </a:prstGeom>
          <a:solidFill>
            <a:srgbClr val="FFFFFF"/>
          </a:solidFill>
        </p:spPr>
        <p:txBody>
          <a:bodyPr wrap="none" rtlCol="0">
            <a:spAutoFit/>
          </a:bodyPr>
          <a:lstStyle/>
          <a:p>
            <a:r>
              <a:rPr lang="en-US" sz="3000" b="1" dirty="0" err="1" smtClean="0"/>
              <a:t>λ</a:t>
            </a:r>
            <a:endParaRPr lang="en-US" sz="3000" b="1" dirty="0"/>
          </a:p>
        </p:txBody>
      </p:sp>
      <p:cxnSp>
        <p:nvCxnSpPr>
          <p:cNvPr id="16" name="Straight Connector 15"/>
          <p:cNvCxnSpPr/>
          <p:nvPr/>
        </p:nvCxnSpPr>
        <p:spPr>
          <a:xfrm>
            <a:off x="4733972" y="1639452"/>
            <a:ext cx="0" cy="4633285"/>
          </a:xfrm>
          <a:prstGeom prst="line">
            <a:avLst/>
          </a:prstGeom>
          <a:ln>
            <a:prstDash val="dash"/>
          </a:ln>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a:off x="1612543" y="773860"/>
            <a:ext cx="2185664" cy="830997"/>
          </a:xfrm>
          <a:prstGeom prst="rect">
            <a:avLst/>
          </a:prstGeom>
          <a:noFill/>
        </p:spPr>
        <p:txBody>
          <a:bodyPr wrap="none" rtlCol="0">
            <a:spAutoFit/>
          </a:bodyPr>
          <a:lstStyle/>
          <a:p>
            <a:pPr algn="ctr"/>
            <a:r>
              <a:rPr lang="en-US" sz="2400" b="1" dirty="0" smtClean="0"/>
              <a:t>Invasive</a:t>
            </a:r>
          </a:p>
          <a:p>
            <a:pPr algn="ctr"/>
            <a:r>
              <a:rPr lang="en-US" sz="2400" dirty="0" smtClean="0"/>
              <a:t>Garlic mustard</a:t>
            </a:r>
            <a:endParaRPr lang="en-US" sz="2400" dirty="0"/>
          </a:p>
        </p:txBody>
      </p:sp>
      <p:sp>
        <p:nvSpPr>
          <p:cNvPr id="20" name="TextBox 19"/>
          <p:cNvSpPr txBox="1"/>
          <p:nvPr/>
        </p:nvSpPr>
        <p:spPr>
          <a:xfrm>
            <a:off x="5364763" y="817583"/>
            <a:ext cx="2202947" cy="830997"/>
          </a:xfrm>
          <a:prstGeom prst="rect">
            <a:avLst/>
          </a:prstGeom>
          <a:noFill/>
        </p:spPr>
        <p:txBody>
          <a:bodyPr wrap="none" rtlCol="0">
            <a:spAutoFit/>
          </a:bodyPr>
          <a:lstStyle/>
          <a:p>
            <a:pPr algn="ctr"/>
            <a:r>
              <a:rPr lang="en-US" sz="2400" b="1" dirty="0" smtClean="0"/>
              <a:t>Native</a:t>
            </a:r>
          </a:p>
          <a:p>
            <a:pPr algn="ctr"/>
            <a:r>
              <a:rPr lang="en-US" sz="2400" dirty="0" smtClean="0"/>
              <a:t>Tower mustard</a:t>
            </a:r>
            <a:endParaRPr lang="en-US" sz="2400" dirty="0"/>
          </a:p>
        </p:txBody>
      </p:sp>
      <p:sp>
        <p:nvSpPr>
          <p:cNvPr id="7" name="TextBox 6"/>
          <p:cNvSpPr txBox="1"/>
          <p:nvPr/>
        </p:nvSpPr>
        <p:spPr>
          <a:xfrm>
            <a:off x="3798207" y="763572"/>
            <a:ext cx="1710725" cy="369332"/>
          </a:xfrm>
          <a:prstGeom prst="rect">
            <a:avLst/>
          </a:prstGeom>
          <a:solidFill>
            <a:schemeClr val="bg1">
              <a:lumMod val="85000"/>
            </a:schemeClr>
          </a:solidFill>
          <a:ln>
            <a:solidFill>
              <a:srgbClr val="000000"/>
            </a:solidFill>
          </a:ln>
        </p:spPr>
        <p:txBody>
          <a:bodyPr wrap="none" rtlCol="0">
            <a:spAutoFit/>
          </a:bodyPr>
          <a:lstStyle/>
          <a:p>
            <a:r>
              <a:rPr lang="en-US" b="1" dirty="0" smtClean="0"/>
              <a:t>Open Canopy</a:t>
            </a:r>
            <a:endParaRPr lang="en-US" b="1" dirty="0"/>
          </a:p>
        </p:txBody>
      </p:sp>
      <p:pic>
        <p:nvPicPr>
          <p:cNvPr id="21" name="Picture 20"/>
          <p:cNvPicPr/>
          <p:nvPr/>
        </p:nvPicPr>
        <p:blipFill>
          <a:blip r:embed="rId5">
            <a:extLst>
              <a:ext uri="{28A0092B-C50C-407E-A947-70E740481C1C}">
                <a14:useLocalDpi xmlns:a14="http://schemas.microsoft.com/office/drawing/2010/main" val="0"/>
              </a:ext>
            </a:extLst>
          </a:blip>
          <a:stretch>
            <a:fillRect/>
          </a:stretch>
        </p:blipFill>
        <p:spPr>
          <a:xfrm>
            <a:off x="847684" y="1957717"/>
            <a:ext cx="1374166" cy="1667026"/>
          </a:xfrm>
          <a:prstGeom prst="rect">
            <a:avLst/>
          </a:prstGeom>
          <a:extLst>
            <a:ext uri="{FAA26D3D-D897-4be2-8F04-BA451C77F1D7}">
              <ma14:placeholderFlag xmlns:ma14="http://schemas.microsoft.com/office/mac/drawingml/2011/main"/>
            </a:ext>
          </a:extLst>
        </p:spPr>
      </p:pic>
      <p:sp>
        <p:nvSpPr>
          <p:cNvPr id="17" name="TextBox 16"/>
          <p:cNvSpPr txBox="1"/>
          <p:nvPr/>
        </p:nvSpPr>
        <p:spPr>
          <a:xfrm>
            <a:off x="457200" y="0"/>
            <a:ext cx="8229600" cy="369332"/>
          </a:xfrm>
          <a:prstGeom prst="rect">
            <a:avLst/>
          </a:prstGeom>
          <a:noFill/>
        </p:spPr>
        <p:txBody>
          <a:bodyPr wrap="square" rtlCol="0">
            <a:spAutoFit/>
          </a:bodyPr>
          <a:lstStyle/>
          <a:p>
            <a:pPr algn="ctr"/>
            <a:r>
              <a:rPr lang="en-US" dirty="0" smtClean="0">
                <a:solidFill>
                  <a:schemeClr val="bg2">
                    <a:lumMod val="90000"/>
                  </a:schemeClr>
                </a:solidFill>
              </a:rPr>
              <a:t>Intro	</a:t>
            </a:r>
            <a:r>
              <a:rPr lang="en-US" b="1" dirty="0" smtClean="0"/>
              <a:t>     </a:t>
            </a:r>
            <a:r>
              <a:rPr lang="en-US" dirty="0" smtClean="0">
                <a:solidFill>
                  <a:schemeClr val="bg1">
                    <a:lumMod val="85000"/>
                  </a:schemeClr>
                </a:solidFill>
              </a:rPr>
              <a:t>IPMs   	   Proteas</a:t>
            </a:r>
            <a:r>
              <a:rPr lang="en-US" b="1" dirty="0" smtClean="0"/>
              <a:t> </a:t>
            </a:r>
            <a:r>
              <a:rPr lang="en-US" dirty="0" smtClean="0">
                <a:solidFill>
                  <a:schemeClr val="bg1">
                    <a:lumMod val="85000"/>
                  </a:schemeClr>
                </a:solidFill>
              </a:rPr>
              <a:t>	     </a:t>
            </a:r>
            <a:r>
              <a:rPr lang="en-US" b="1" dirty="0" smtClean="0"/>
              <a:t>Invasion</a:t>
            </a:r>
            <a:r>
              <a:rPr lang="en-US" dirty="0" smtClean="0">
                <a:solidFill>
                  <a:schemeClr val="bg1">
                    <a:lumMod val="85000"/>
                  </a:schemeClr>
                </a:solidFill>
              </a:rPr>
              <a:t>  	    Future</a:t>
            </a:r>
            <a:endParaRPr lang="en-US" dirty="0">
              <a:solidFill>
                <a:schemeClr val="bg1">
                  <a:lumMod val="85000"/>
                </a:schemeClr>
              </a:solidFill>
            </a:endParaRPr>
          </a:p>
        </p:txBody>
      </p:sp>
      <p:sp>
        <p:nvSpPr>
          <p:cNvPr id="2" name="Rectangle 1"/>
          <p:cNvSpPr/>
          <p:nvPr/>
        </p:nvSpPr>
        <p:spPr>
          <a:xfrm>
            <a:off x="164623" y="4138904"/>
            <a:ext cx="8856435" cy="2606214"/>
          </a:xfrm>
          <a:prstGeom prst="rect">
            <a:avLst/>
          </a:prstGeom>
          <a:solidFill>
            <a:schemeClr val="bg1"/>
          </a:solidFill>
          <a:ln w="28575" cmpd="sng">
            <a:solidFill>
              <a:srgbClr val="7F7F7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8" name="Picture 27" descr="Screen Shot 2014-08-09 at 3.08.47 P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5538" y="4249218"/>
            <a:ext cx="3203222" cy="1548947"/>
          </a:xfrm>
          <a:prstGeom prst="rect">
            <a:avLst/>
          </a:prstGeom>
        </p:spPr>
      </p:pic>
      <p:pic>
        <p:nvPicPr>
          <p:cNvPr id="29" name="Picture 28" descr="Screen Shot 2014-08-09 at 3.09.02 PM.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136441" y="4255144"/>
            <a:ext cx="3488792" cy="1571528"/>
          </a:xfrm>
          <a:prstGeom prst="rect">
            <a:avLst/>
          </a:prstGeom>
        </p:spPr>
      </p:pic>
      <p:pic>
        <p:nvPicPr>
          <p:cNvPr id="32" name="Picture 31" descr="Screen Shot 2014-08-09 at 3.09.37 PM.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877778" y="5619241"/>
            <a:ext cx="3415409" cy="1102361"/>
          </a:xfrm>
          <a:prstGeom prst="rect">
            <a:avLst/>
          </a:prstGeom>
        </p:spPr>
      </p:pic>
      <p:sp>
        <p:nvSpPr>
          <p:cNvPr id="33" name="TextBox 32"/>
          <p:cNvSpPr txBox="1"/>
          <p:nvPr/>
        </p:nvSpPr>
        <p:spPr>
          <a:xfrm>
            <a:off x="332607" y="6292342"/>
            <a:ext cx="2455570" cy="369332"/>
          </a:xfrm>
          <a:prstGeom prst="rect">
            <a:avLst/>
          </a:prstGeom>
          <a:noFill/>
        </p:spPr>
        <p:txBody>
          <a:bodyPr wrap="none" rtlCol="0">
            <a:spAutoFit/>
          </a:bodyPr>
          <a:lstStyle/>
          <a:p>
            <a:r>
              <a:rPr lang="en-US" dirty="0" smtClean="0"/>
              <a:t>closed canopy (forest)</a:t>
            </a:r>
            <a:endParaRPr lang="en-US" dirty="0"/>
          </a:p>
        </p:txBody>
      </p:sp>
      <p:sp>
        <p:nvSpPr>
          <p:cNvPr id="34" name="TextBox 33"/>
          <p:cNvSpPr txBox="1"/>
          <p:nvPr/>
        </p:nvSpPr>
        <p:spPr>
          <a:xfrm>
            <a:off x="6709833" y="6292342"/>
            <a:ext cx="2238038" cy="369332"/>
          </a:xfrm>
          <a:prstGeom prst="rect">
            <a:avLst/>
          </a:prstGeom>
          <a:noFill/>
        </p:spPr>
        <p:txBody>
          <a:bodyPr wrap="none" rtlCol="0">
            <a:spAutoFit/>
          </a:bodyPr>
          <a:lstStyle/>
          <a:p>
            <a:r>
              <a:rPr lang="en-US" dirty="0" smtClean="0"/>
              <a:t>open canopy (edge)</a:t>
            </a:r>
            <a:endParaRPr lang="en-US" dirty="0"/>
          </a:p>
        </p:txBody>
      </p:sp>
      <p:cxnSp>
        <p:nvCxnSpPr>
          <p:cNvPr id="35" name="Straight Connector 34"/>
          <p:cNvCxnSpPr/>
          <p:nvPr/>
        </p:nvCxnSpPr>
        <p:spPr>
          <a:xfrm>
            <a:off x="458610" y="6152452"/>
            <a:ext cx="1905000" cy="0"/>
          </a:xfrm>
          <a:prstGeom prst="line">
            <a:avLst/>
          </a:prstGeom>
          <a:ln w="61341" cap="rnd">
            <a:solidFill>
              <a:schemeClr val="tx1"/>
            </a:solidFill>
            <a:round/>
          </a:ln>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a:off x="6709833" y="6177852"/>
            <a:ext cx="268111" cy="0"/>
          </a:xfrm>
          <a:prstGeom prst="line">
            <a:avLst/>
          </a:prstGeom>
          <a:ln w="61341" cap="rnd">
            <a:solidFill>
              <a:schemeClr val="tx1"/>
            </a:solidFill>
            <a:round/>
          </a:ln>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a:off x="7130344" y="6172261"/>
            <a:ext cx="268111" cy="0"/>
          </a:xfrm>
          <a:prstGeom prst="line">
            <a:avLst/>
          </a:prstGeom>
          <a:ln w="61341" cap="rnd">
            <a:solidFill>
              <a:schemeClr val="tx1"/>
            </a:solidFill>
            <a:round/>
          </a:ln>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p:nvCxnSpPr>
        <p:spPr>
          <a:xfrm>
            <a:off x="7602987" y="6177852"/>
            <a:ext cx="268111" cy="0"/>
          </a:xfrm>
          <a:prstGeom prst="line">
            <a:avLst/>
          </a:prstGeom>
          <a:ln w="61341" cap="rnd">
            <a:solidFill>
              <a:schemeClr val="tx1"/>
            </a:solidFill>
            <a:round/>
          </a:ln>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p:nvCxnSpPr>
        <p:spPr>
          <a:xfrm>
            <a:off x="8027302" y="6175319"/>
            <a:ext cx="268111" cy="0"/>
          </a:xfrm>
          <a:prstGeom prst="line">
            <a:avLst/>
          </a:prstGeom>
          <a:ln w="61341" cap="rnd">
            <a:solidFill>
              <a:schemeClr val="tx1"/>
            </a:solidFill>
            <a:round/>
          </a:ln>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p:nvCxnSpPr>
        <p:spPr>
          <a:xfrm>
            <a:off x="8484177" y="6175491"/>
            <a:ext cx="268111" cy="0"/>
          </a:xfrm>
          <a:prstGeom prst="line">
            <a:avLst/>
          </a:prstGeom>
          <a:ln w="61341" cap="rnd">
            <a:solidFill>
              <a:schemeClr val="tx1"/>
            </a:solidFill>
            <a:round/>
          </a:ln>
        </p:spPr>
        <p:style>
          <a:lnRef idx="2">
            <a:schemeClr val="accent1"/>
          </a:lnRef>
          <a:fillRef idx="0">
            <a:schemeClr val="accent1"/>
          </a:fillRef>
          <a:effectRef idx="1">
            <a:schemeClr val="accent1"/>
          </a:effectRef>
          <a:fontRef idx="minor">
            <a:schemeClr val="tx1"/>
          </a:fontRef>
        </p:style>
      </p:cxnSp>
      <p:sp>
        <p:nvSpPr>
          <p:cNvPr id="3" name="TextBox 2"/>
          <p:cNvSpPr txBox="1"/>
          <p:nvPr/>
        </p:nvSpPr>
        <p:spPr>
          <a:xfrm>
            <a:off x="-1763889" y="945444"/>
            <a:ext cx="1339166" cy="646331"/>
          </a:xfrm>
          <a:prstGeom prst="rect">
            <a:avLst/>
          </a:prstGeom>
          <a:noFill/>
        </p:spPr>
        <p:txBody>
          <a:bodyPr wrap="none" rtlCol="0">
            <a:spAutoFit/>
          </a:bodyPr>
          <a:lstStyle/>
          <a:p>
            <a:r>
              <a:rPr lang="en-US"/>
              <a:t>Make more</a:t>
            </a:r>
          </a:p>
          <a:p>
            <a:r>
              <a:rPr lang="en-US"/>
              <a:t> interesting</a:t>
            </a:r>
          </a:p>
        </p:txBody>
      </p:sp>
    </p:spTree>
    <p:extLst>
      <p:ext uri="{BB962C8B-B14F-4D97-AF65-F5344CB8AC3E}">
        <p14:creationId xmlns:p14="http://schemas.microsoft.com/office/powerpoint/2010/main" val="113128574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descr="AP_vital_rate_maps_hab1_N-1_5_ph1_5.pdf"/>
          <p:cNvPicPr>
            <a:picLocks noChangeAspect="1"/>
          </p:cNvPicPr>
          <p:nvPr/>
        </p:nvPicPr>
        <p:blipFill rotWithShape="1">
          <a:blip r:embed="rId3">
            <a:extLst>
              <a:ext uri="{28A0092B-C50C-407E-A947-70E740481C1C}">
                <a14:useLocalDpi xmlns:a14="http://schemas.microsoft.com/office/drawing/2010/main" val="0"/>
              </a:ext>
            </a:extLst>
          </a:blip>
          <a:srcRect t="7777" r="68959" b="53612"/>
          <a:stretch/>
        </p:blipFill>
        <p:spPr>
          <a:xfrm>
            <a:off x="3442736" y="4392804"/>
            <a:ext cx="2432554" cy="2269300"/>
          </a:xfrm>
          <a:prstGeom prst="rect">
            <a:avLst/>
          </a:prstGeom>
        </p:spPr>
      </p:pic>
      <p:pic>
        <p:nvPicPr>
          <p:cNvPr id="31" name="Picture 30"/>
          <p:cNvPicPr/>
          <p:nvPr/>
        </p:nvPicPr>
        <p:blipFill rotWithShape="1">
          <a:blip r:embed="rId4">
            <a:extLst>
              <a:ext uri="{28A0092B-C50C-407E-A947-70E740481C1C}">
                <a14:useLocalDpi xmlns:a14="http://schemas.microsoft.com/office/drawing/2010/main" val="0"/>
              </a:ext>
            </a:extLst>
          </a:blip>
          <a:srcRect b="17273"/>
          <a:stretch/>
        </p:blipFill>
        <p:spPr>
          <a:xfrm>
            <a:off x="3268159" y="433553"/>
            <a:ext cx="2376681" cy="2060859"/>
          </a:xfrm>
          <a:prstGeom prst="rect">
            <a:avLst/>
          </a:prstGeom>
          <a:extLst>
            <a:ext uri="{FAA26D3D-D897-4be2-8F04-BA451C77F1D7}">
              <ma14:placeholderFlag xmlns:ma14="http://schemas.microsoft.com/office/mac/drawingml/2011/main"/>
            </a:ext>
          </a:extLst>
        </p:spPr>
      </p:pic>
      <p:pic>
        <p:nvPicPr>
          <p:cNvPr id="29" name="Picture 28" descr="AP_lambda_map_NE_habitat0_v4.pdf"/>
          <p:cNvPicPr>
            <a:picLocks noChangeAspect="1"/>
          </p:cNvPicPr>
          <p:nvPr/>
        </p:nvPicPr>
        <p:blipFill rotWithShape="1">
          <a:blip r:embed="rId5">
            <a:extLst>
              <a:ext uri="{28A0092B-C50C-407E-A947-70E740481C1C}">
                <a14:useLocalDpi xmlns:a14="http://schemas.microsoft.com/office/drawing/2010/main" val="0"/>
              </a:ext>
            </a:extLst>
          </a:blip>
          <a:srcRect r="17605"/>
          <a:stretch/>
        </p:blipFill>
        <p:spPr>
          <a:xfrm>
            <a:off x="629533" y="2434778"/>
            <a:ext cx="2101561" cy="2550582"/>
          </a:xfrm>
          <a:prstGeom prst="rect">
            <a:avLst/>
          </a:prstGeom>
        </p:spPr>
      </p:pic>
      <p:sp>
        <p:nvSpPr>
          <p:cNvPr id="28" name="Oval 27"/>
          <p:cNvSpPr/>
          <p:nvPr/>
        </p:nvSpPr>
        <p:spPr>
          <a:xfrm>
            <a:off x="9502437" y="2557301"/>
            <a:ext cx="2226386" cy="2183607"/>
          </a:xfrm>
          <a:prstGeom prst="ellipse">
            <a:avLst/>
          </a:prstGeom>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Picture 5" descr="map-south-africa.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996199" y="3047650"/>
            <a:ext cx="1372241" cy="1372241"/>
          </a:xfrm>
          <a:prstGeom prst="rect">
            <a:avLst/>
          </a:prstGeom>
          <a:ln>
            <a:solidFill>
              <a:srgbClr val="000000"/>
            </a:solidFill>
          </a:ln>
        </p:spPr>
      </p:pic>
      <p:sp>
        <p:nvSpPr>
          <p:cNvPr id="7" name="Rounded Rectangle 6"/>
          <p:cNvSpPr/>
          <p:nvPr/>
        </p:nvSpPr>
        <p:spPr>
          <a:xfrm>
            <a:off x="10205348" y="4084493"/>
            <a:ext cx="658715" cy="223503"/>
          </a:xfrm>
          <a:prstGeom prst="roundRect">
            <a:avLst/>
          </a:prstGeom>
          <a:noFill/>
          <a:ln w="4762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8" name="Picture 7" descr="Screen Shot 2013-01-08 at 11.51.00 AM.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320811" y="2494412"/>
            <a:ext cx="813423" cy="1137785"/>
          </a:xfrm>
          <a:prstGeom prst="rect">
            <a:avLst/>
          </a:prstGeom>
          <a:ln w="12700" cmpd="sng">
            <a:solidFill>
              <a:srgbClr val="000000"/>
            </a:solidFill>
          </a:ln>
        </p:spPr>
      </p:pic>
      <p:pic>
        <p:nvPicPr>
          <p:cNvPr id="10" name="Picture 9" descr="Screen Shot 2013-01-11 at 8.06.48 AM.png"/>
          <p:cNvPicPr>
            <a:picLocks noChangeAspect="1"/>
          </p:cNvPicPr>
          <p:nvPr/>
        </p:nvPicPr>
        <p:blipFill rotWithShape="1">
          <a:blip r:embed="rId8">
            <a:extLst>
              <a:ext uri="{28A0092B-C50C-407E-A947-70E740481C1C}">
                <a14:useLocalDpi xmlns:a14="http://schemas.microsoft.com/office/drawing/2010/main" val="0"/>
              </a:ext>
            </a:extLst>
          </a:blip>
          <a:srcRect t="6772"/>
          <a:stretch/>
        </p:blipFill>
        <p:spPr>
          <a:xfrm>
            <a:off x="6324788" y="2645102"/>
            <a:ext cx="2057370" cy="1901211"/>
          </a:xfrm>
          <a:prstGeom prst="rect">
            <a:avLst/>
          </a:prstGeom>
        </p:spPr>
      </p:pic>
      <p:sp>
        <p:nvSpPr>
          <p:cNvPr id="13" name="TextBox 12"/>
          <p:cNvSpPr txBox="1"/>
          <p:nvPr/>
        </p:nvSpPr>
        <p:spPr>
          <a:xfrm>
            <a:off x="20089" y="2572007"/>
            <a:ext cx="1810437" cy="646331"/>
          </a:xfrm>
          <a:prstGeom prst="rect">
            <a:avLst/>
          </a:prstGeom>
          <a:solidFill>
            <a:schemeClr val="bg1"/>
          </a:solidFill>
        </p:spPr>
        <p:txBody>
          <a:bodyPr wrap="square" rtlCol="0">
            <a:spAutoFit/>
          </a:bodyPr>
          <a:lstStyle/>
          <a:p>
            <a:pPr algn="ctr"/>
            <a:r>
              <a:rPr lang="en-US" b="1" dirty="0" smtClean="0"/>
              <a:t>Population </a:t>
            </a:r>
          </a:p>
          <a:p>
            <a:pPr algn="ctr"/>
            <a:r>
              <a:rPr lang="en-US" b="1" dirty="0" smtClean="0"/>
              <a:t>Structure</a:t>
            </a:r>
            <a:endParaRPr lang="en-US" b="1" dirty="0"/>
          </a:p>
        </p:txBody>
      </p:sp>
      <p:sp>
        <p:nvSpPr>
          <p:cNvPr id="14" name="TextBox 13"/>
          <p:cNvSpPr txBox="1"/>
          <p:nvPr/>
        </p:nvSpPr>
        <p:spPr>
          <a:xfrm>
            <a:off x="3372181" y="419442"/>
            <a:ext cx="1035605" cy="646331"/>
          </a:xfrm>
          <a:prstGeom prst="rect">
            <a:avLst/>
          </a:prstGeom>
          <a:solidFill>
            <a:schemeClr val="bg1"/>
          </a:solidFill>
        </p:spPr>
        <p:txBody>
          <a:bodyPr wrap="square" rtlCol="0">
            <a:spAutoFit/>
          </a:bodyPr>
          <a:lstStyle/>
          <a:p>
            <a:pPr algn="ctr"/>
            <a:endParaRPr lang="en-US" b="1" dirty="0" smtClean="0"/>
          </a:p>
          <a:p>
            <a:pPr algn="ctr"/>
            <a:r>
              <a:rPr lang="en-US" b="1" dirty="0" smtClean="0"/>
              <a:t>Data</a:t>
            </a:r>
          </a:p>
        </p:txBody>
      </p:sp>
      <p:sp>
        <p:nvSpPr>
          <p:cNvPr id="15" name="TextBox 14"/>
          <p:cNvSpPr txBox="1"/>
          <p:nvPr/>
        </p:nvSpPr>
        <p:spPr>
          <a:xfrm>
            <a:off x="3703958" y="4216455"/>
            <a:ext cx="1094158" cy="923330"/>
          </a:xfrm>
          <a:prstGeom prst="rect">
            <a:avLst/>
          </a:prstGeom>
          <a:solidFill>
            <a:schemeClr val="bg1"/>
          </a:solidFill>
        </p:spPr>
        <p:txBody>
          <a:bodyPr wrap="square" rtlCol="0">
            <a:spAutoFit/>
          </a:bodyPr>
          <a:lstStyle/>
          <a:p>
            <a:pPr algn="ctr"/>
            <a:endParaRPr lang="en-US" b="1" dirty="0" smtClean="0"/>
          </a:p>
          <a:p>
            <a:pPr algn="ctr"/>
            <a:r>
              <a:rPr lang="en-US" b="1" dirty="0" smtClean="0"/>
              <a:t>Vital Rates</a:t>
            </a:r>
          </a:p>
        </p:txBody>
      </p:sp>
      <p:sp>
        <p:nvSpPr>
          <p:cNvPr id="16" name="TextBox 15"/>
          <p:cNvSpPr txBox="1"/>
          <p:nvPr/>
        </p:nvSpPr>
        <p:spPr>
          <a:xfrm>
            <a:off x="6562829" y="2284621"/>
            <a:ext cx="2071211" cy="369332"/>
          </a:xfrm>
          <a:prstGeom prst="rect">
            <a:avLst/>
          </a:prstGeom>
          <a:solidFill>
            <a:schemeClr val="bg1"/>
          </a:solidFill>
        </p:spPr>
        <p:txBody>
          <a:bodyPr wrap="square" rtlCol="0">
            <a:spAutoFit/>
          </a:bodyPr>
          <a:lstStyle/>
          <a:p>
            <a:pPr algn="ctr"/>
            <a:r>
              <a:rPr lang="en-US" b="1" dirty="0" smtClean="0"/>
              <a:t>Regression</a:t>
            </a:r>
          </a:p>
        </p:txBody>
      </p:sp>
      <p:sp>
        <p:nvSpPr>
          <p:cNvPr id="17" name="TextBox 16"/>
          <p:cNvSpPr txBox="1"/>
          <p:nvPr/>
        </p:nvSpPr>
        <p:spPr>
          <a:xfrm>
            <a:off x="2719786" y="4260273"/>
            <a:ext cx="359217" cy="307777"/>
          </a:xfrm>
          <a:prstGeom prst="rect">
            <a:avLst/>
          </a:prstGeom>
          <a:solidFill>
            <a:srgbClr val="FFFFFF"/>
          </a:solidFill>
        </p:spPr>
        <p:txBody>
          <a:bodyPr wrap="square" rtlCol="0">
            <a:spAutoFit/>
          </a:bodyPr>
          <a:lstStyle/>
          <a:p>
            <a:endParaRPr lang="en-US" sz="1400" b="1" dirty="0"/>
          </a:p>
        </p:txBody>
      </p:sp>
      <p:sp>
        <p:nvSpPr>
          <p:cNvPr id="19" name="TextBox 18"/>
          <p:cNvSpPr txBox="1"/>
          <p:nvPr/>
        </p:nvSpPr>
        <p:spPr>
          <a:xfrm>
            <a:off x="3559569" y="484865"/>
            <a:ext cx="359217" cy="307777"/>
          </a:xfrm>
          <a:prstGeom prst="rect">
            <a:avLst/>
          </a:prstGeom>
          <a:solidFill>
            <a:srgbClr val="FFFFFF"/>
          </a:solidFill>
        </p:spPr>
        <p:txBody>
          <a:bodyPr wrap="square" rtlCol="0">
            <a:spAutoFit/>
          </a:bodyPr>
          <a:lstStyle/>
          <a:p>
            <a:endParaRPr lang="en-US" sz="1400" b="1" dirty="0"/>
          </a:p>
        </p:txBody>
      </p:sp>
      <p:sp>
        <p:nvSpPr>
          <p:cNvPr id="20" name="TextBox 19"/>
          <p:cNvSpPr txBox="1"/>
          <p:nvPr/>
        </p:nvSpPr>
        <p:spPr>
          <a:xfrm>
            <a:off x="5644840" y="484865"/>
            <a:ext cx="359217" cy="307777"/>
          </a:xfrm>
          <a:prstGeom prst="rect">
            <a:avLst/>
          </a:prstGeom>
          <a:solidFill>
            <a:srgbClr val="FFFFFF"/>
          </a:solidFill>
        </p:spPr>
        <p:txBody>
          <a:bodyPr wrap="square" rtlCol="0">
            <a:spAutoFit/>
          </a:bodyPr>
          <a:lstStyle/>
          <a:p>
            <a:endParaRPr lang="en-US" sz="1400" b="1" dirty="0"/>
          </a:p>
        </p:txBody>
      </p:sp>
      <p:sp>
        <p:nvSpPr>
          <p:cNvPr id="22" name="TextBox 21"/>
          <p:cNvSpPr txBox="1"/>
          <p:nvPr/>
        </p:nvSpPr>
        <p:spPr>
          <a:xfrm>
            <a:off x="6234983" y="4307619"/>
            <a:ext cx="359217" cy="307777"/>
          </a:xfrm>
          <a:prstGeom prst="rect">
            <a:avLst/>
          </a:prstGeom>
          <a:solidFill>
            <a:srgbClr val="FFFFFF"/>
          </a:solidFill>
        </p:spPr>
        <p:txBody>
          <a:bodyPr wrap="square" rtlCol="0">
            <a:spAutoFit/>
          </a:bodyPr>
          <a:lstStyle/>
          <a:p>
            <a:endParaRPr lang="en-US" sz="1400" b="1" dirty="0"/>
          </a:p>
        </p:txBody>
      </p:sp>
      <p:sp>
        <p:nvSpPr>
          <p:cNvPr id="24" name="Up Arrow 23"/>
          <p:cNvSpPr/>
          <p:nvPr/>
        </p:nvSpPr>
        <p:spPr>
          <a:xfrm rot="7621693">
            <a:off x="6620466" y="1104717"/>
            <a:ext cx="582062" cy="1255736"/>
          </a:xfrm>
          <a:prstGeom prst="upArrow">
            <a:avLst/>
          </a:prstGeom>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a:p>
        </p:txBody>
      </p:sp>
      <p:sp>
        <p:nvSpPr>
          <p:cNvPr id="25" name="Up Arrow 24"/>
          <p:cNvSpPr/>
          <p:nvPr/>
        </p:nvSpPr>
        <p:spPr>
          <a:xfrm rot="13037650">
            <a:off x="6685025" y="4649289"/>
            <a:ext cx="582062" cy="1255736"/>
          </a:xfrm>
          <a:prstGeom prst="upArrow">
            <a:avLst/>
          </a:prstGeom>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a:p>
        </p:txBody>
      </p:sp>
      <p:sp>
        <p:nvSpPr>
          <p:cNvPr id="26" name="Up Arrow 25"/>
          <p:cNvSpPr/>
          <p:nvPr/>
        </p:nvSpPr>
        <p:spPr>
          <a:xfrm rot="18801576">
            <a:off x="1693947" y="4535862"/>
            <a:ext cx="582062" cy="1255736"/>
          </a:xfrm>
          <a:prstGeom prst="upArrow">
            <a:avLst/>
          </a:prstGeom>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a:p>
        </p:txBody>
      </p:sp>
      <p:sp>
        <p:nvSpPr>
          <p:cNvPr id="27" name="Up Arrow 26"/>
          <p:cNvSpPr/>
          <p:nvPr/>
        </p:nvSpPr>
        <p:spPr>
          <a:xfrm rot="2559499">
            <a:off x="1710774" y="1383410"/>
            <a:ext cx="582062" cy="1255736"/>
          </a:xfrm>
          <a:prstGeom prst="upArrow">
            <a:avLst/>
          </a:prstGeom>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a:p>
        </p:txBody>
      </p:sp>
      <p:sp>
        <p:nvSpPr>
          <p:cNvPr id="34" name="TextBox 33"/>
          <p:cNvSpPr txBox="1"/>
          <p:nvPr/>
        </p:nvSpPr>
        <p:spPr>
          <a:xfrm>
            <a:off x="5644840" y="4307996"/>
            <a:ext cx="591692" cy="369332"/>
          </a:xfrm>
          <a:prstGeom prst="rect">
            <a:avLst/>
          </a:prstGeom>
          <a:solidFill>
            <a:schemeClr val="bg1"/>
          </a:solidFill>
        </p:spPr>
        <p:txBody>
          <a:bodyPr wrap="square" rtlCol="0">
            <a:spAutoFit/>
          </a:bodyPr>
          <a:lstStyle/>
          <a:p>
            <a:pPr algn="ctr"/>
            <a:endParaRPr lang="en-US" b="1" dirty="0" smtClean="0"/>
          </a:p>
        </p:txBody>
      </p:sp>
      <p:sp>
        <p:nvSpPr>
          <p:cNvPr id="23" name="TextBox 22"/>
          <p:cNvSpPr txBox="1"/>
          <p:nvPr/>
        </p:nvSpPr>
        <p:spPr>
          <a:xfrm>
            <a:off x="457200" y="0"/>
            <a:ext cx="8229600" cy="369332"/>
          </a:xfrm>
          <a:prstGeom prst="rect">
            <a:avLst/>
          </a:prstGeom>
          <a:noFill/>
        </p:spPr>
        <p:txBody>
          <a:bodyPr wrap="square" rtlCol="0">
            <a:spAutoFit/>
          </a:bodyPr>
          <a:lstStyle/>
          <a:p>
            <a:pPr algn="ctr"/>
            <a:r>
              <a:rPr lang="en-US" dirty="0" smtClean="0">
                <a:solidFill>
                  <a:schemeClr val="bg2">
                    <a:lumMod val="90000"/>
                  </a:schemeClr>
                </a:solidFill>
              </a:rPr>
              <a:t>Intro	</a:t>
            </a:r>
            <a:r>
              <a:rPr lang="en-US" b="1" dirty="0" smtClean="0"/>
              <a:t>     </a:t>
            </a:r>
            <a:r>
              <a:rPr lang="en-US" dirty="0" smtClean="0">
                <a:solidFill>
                  <a:schemeClr val="bg1">
                    <a:lumMod val="85000"/>
                  </a:schemeClr>
                </a:solidFill>
              </a:rPr>
              <a:t>IPMs   	   Proteas</a:t>
            </a:r>
            <a:r>
              <a:rPr lang="en-US" b="1" dirty="0" smtClean="0"/>
              <a:t> </a:t>
            </a:r>
            <a:r>
              <a:rPr lang="en-US" dirty="0" smtClean="0">
                <a:solidFill>
                  <a:schemeClr val="bg1">
                    <a:lumMod val="85000"/>
                  </a:schemeClr>
                </a:solidFill>
              </a:rPr>
              <a:t>	     Invasion  	    </a:t>
            </a:r>
            <a:r>
              <a:rPr lang="en-US" b="1" dirty="0" smtClean="0"/>
              <a:t>Future</a:t>
            </a:r>
            <a:endParaRPr lang="en-US" b="1" dirty="0"/>
          </a:p>
        </p:txBody>
      </p:sp>
    </p:spTree>
    <p:extLst>
      <p:ext uri="{BB962C8B-B14F-4D97-AF65-F5344CB8AC3E}">
        <p14:creationId xmlns:p14="http://schemas.microsoft.com/office/powerpoint/2010/main" val="606030944"/>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descr="AP_vital_rate_maps_hab1_N-1_5_ph1_5.pdf"/>
          <p:cNvPicPr>
            <a:picLocks noChangeAspect="1"/>
          </p:cNvPicPr>
          <p:nvPr/>
        </p:nvPicPr>
        <p:blipFill rotWithShape="1">
          <a:blip r:embed="rId3">
            <a:extLst>
              <a:ext uri="{28A0092B-C50C-407E-A947-70E740481C1C}">
                <a14:useLocalDpi xmlns:a14="http://schemas.microsoft.com/office/drawing/2010/main" val="0"/>
              </a:ext>
            </a:extLst>
          </a:blip>
          <a:srcRect t="7777" r="68959" b="53612"/>
          <a:stretch/>
        </p:blipFill>
        <p:spPr>
          <a:xfrm>
            <a:off x="3442736" y="4392804"/>
            <a:ext cx="2432554" cy="2269300"/>
          </a:xfrm>
          <a:prstGeom prst="rect">
            <a:avLst/>
          </a:prstGeom>
        </p:spPr>
      </p:pic>
      <p:pic>
        <p:nvPicPr>
          <p:cNvPr id="31" name="Picture 30"/>
          <p:cNvPicPr/>
          <p:nvPr/>
        </p:nvPicPr>
        <p:blipFill rotWithShape="1">
          <a:blip r:embed="rId4">
            <a:extLst>
              <a:ext uri="{28A0092B-C50C-407E-A947-70E740481C1C}">
                <a14:useLocalDpi xmlns:a14="http://schemas.microsoft.com/office/drawing/2010/main" val="0"/>
              </a:ext>
            </a:extLst>
          </a:blip>
          <a:srcRect b="17273"/>
          <a:stretch/>
        </p:blipFill>
        <p:spPr>
          <a:xfrm>
            <a:off x="3268159" y="433553"/>
            <a:ext cx="2376681" cy="2060859"/>
          </a:xfrm>
          <a:prstGeom prst="rect">
            <a:avLst/>
          </a:prstGeom>
          <a:extLst>
            <a:ext uri="{FAA26D3D-D897-4be2-8F04-BA451C77F1D7}">
              <ma14:placeholderFlag xmlns:ma14="http://schemas.microsoft.com/office/mac/drawingml/2011/main"/>
            </a:ext>
          </a:extLst>
        </p:spPr>
      </p:pic>
      <p:pic>
        <p:nvPicPr>
          <p:cNvPr id="29" name="Picture 28" descr="AP_lambda_map_NE_habitat0_v4.pdf"/>
          <p:cNvPicPr>
            <a:picLocks noChangeAspect="1"/>
          </p:cNvPicPr>
          <p:nvPr/>
        </p:nvPicPr>
        <p:blipFill rotWithShape="1">
          <a:blip r:embed="rId5">
            <a:extLst>
              <a:ext uri="{28A0092B-C50C-407E-A947-70E740481C1C}">
                <a14:useLocalDpi xmlns:a14="http://schemas.microsoft.com/office/drawing/2010/main" val="0"/>
              </a:ext>
            </a:extLst>
          </a:blip>
          <a:srcRect r="17605"/>
          <a:stretch/>
        </p:blipFill>
        <p:spPr>
          <a:xfrm>
            <a:off x="629533" y="2434778"/>
            <a:ext cx="2101561" cy="2550582"/>
          </a:xfrm>
          <a:prstGeom prst="rect">
            <a:avLst/>
          </a:prstGeom>
        </p:spPr>
      </p:pic>
      <p:sp>
        <p:nvSpPr>
          <p:cNvPr id="28" name="Oval 27"/>
          <p:cNvSpPr/>
          <p:nvPr/>
        </p:nvSpPr>
        <p:spPr>
          <a:xfrm>
            <a:off x="9502437" y="2557301"/>
            <a:ext cx="2226386" cy="2183607"/>
          </a:xfrm>
          <a:prstGeom prst="ellipse">
            <a:avLst/>
          </a:prstGeom>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Picture 5" descr="map-south-africa.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996199" y="3047650"/>
            <a:ext cx="1372241" cy="1372241"/>
          </a:xfrm>
          <a:prstGeom prst="rect">
            <a:avLst/>
          </a:prstGeom>
          <a:ln>
            <a:solidFill>
              <a:srgbClr val="000000"/>
            </a:solidFill>
          </a:ln>
        </p:spPr>
      </p:pic>
      <p:sp>
        <p:nvSpPr>
          <p:cNvPr id="7" name="Rounded Rectangle 6"/>
          <p:cNvSpPr/>
          <p:nvPr/>
        </p:nvSpPr>
        <p:spPr>
          <a:xfrm>
            <a:off x="10205348" y="4084493"/>
            <a:ext cx="658715" cy="223503"/>
          </a:xfrm>
          <a:prstGeom prst="roundRect">
            <a:avLst/>
          </a:prstGeom>
          <a:noFill/>
          <a:ln w="4762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8" name="Picture 7" descr="Screen Shot 2013-01-08 at 11.51.00 AM.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320811" y="2494412"/>
            <a:ext cx="813423" cy="1137785"/>
          </a:xfrm>
          <a:prstGeom prst="rect">
            <a:avLst/>
          </a:prstGeom>
          <a:ln w="12700" cmpd="sng">
            <a:solidFill>
              <a:srgbClr val="000000"/>
            </a:solidFill>
          </a:ln>
        </p:spPr>
      </p:pic>
      <p:pic>
        <p:nvPicPr>
          <p:cNvPr id="10" name="Picture 9" descr="Screen Shot 2013-01-11 at 8.06.48 AM.png"/>
          <p:cNvPicPr>
            <a:picLocks noChangeAspect="1"/>
          </p:cNvPicPr>
          <p:nvPr/>
        </p:nvPicPr>
        <p:blipFill rotWithShape="1">
          <a:blip r:embed="rId8">
            <a:extLst>
              <a:ext uri="{28A0092B-C50C-407E-A947-70E740481C1C}">
                <a14:useLocalDpi xmlns:a14="http://schemas.microsoft.com/office/drawing/2010/main" val="0"/>
              </a:ext>
            </a:extLst>
          </a:blip>
          <a:srcRect t="6772"/>
          <a:stretch/>
        </p:blipFill>
        <p:spPr>
          <a:xfrm>
            <a:off x="6324788" y="2645102"/>
            <a:ext cx="2057370" cy="1901211"/>
          </a:xfrm>
          <a:prstGeom prst="rect">
            <a:avLst/>
          </a:prstGeom>
        </p:spPr>
      </p:pic>
      <p:sp>
        <p:nvSpPr>
          <p:cNvPr id="13" name="TextBox 12"/>
          <p:cNvSpPr txBox="1"/>
          <p:nvPr/>
        </p:nvSpPr>
        <p:spPr>
          <a:xfrm>
            <a:off x="20089" y="2572007"/>
            <a:ext cx="1810437" cy="646331"/>
          </a:xfrm>
          <a:prstGeom prst="rect">
            <a:avLst/>
          </a:prstGeom>
          <a:solidFill>
            <a:schemeClr val="bg1"/>
          </a:solidFill>
        </p:spPr>
        <p:txBody>
          <a:bodyPr wrap="square" rtlCol="0">
            <a:spAutoFit/>
          </a:bodyPr>
          <a:lstStyle/>
          <a:p>
            <a:pPr algn="ctr"/>
            <a:r>
              <a:rPr lang="en-US" b="1" dirty="0" smtClean="0"/>
              <a:t>Population </a:t>
            </a:r>
          </a:p>
          <a:p>
            <a:pPr algn="ctr"/>
            <a:r>
              <a:rPr lang="en-US" b="1" dirty="0"/>
              <a:t>Structure</a:t>
            </a:r>
          </a:p>
        </p:txBody>
      </p:sp>
      <p:sp>
        <p:nvSpPr>
          <p:cNvPr id="14" name="TextBox 13"/>
          <p:cNvSpPr txBox="1"/>
          <p:nvPr/>
        </p:nvSpPr>
        <p:spPr>
          <a:xfrm>
            <a:off x="3386292" y="419442"/>
            <a:ext cx="1035605" cy="646331"/>
          </a:xfrm>
          <a:prstGeom prst="rect">
            <a:avLst/>
          </a:prstGeom>
          <a:solidFill>
            <a:schemeClr val="bg1"/>
          </a:solidFill>
        </p:spPr>
        <p:txBody>
          <a:bodyPr wrap="square" rtlCol="0">
            <a:spAutoFit/>
          </a:bodyPr>
          <a:lstStyle/>
          <a:p>
            <a:pPr algn="ctr"/>
            <a:endParaRPr lang="en-US" b="1" dirty="0" smtClean="0"/>
          </a:p>
          <a:p>
            <a:pPr algn="ctr"/>
            <a:r>
              <a:rPr lang="en-US" b="1" dirty="0" smtClean="0"/>
              <a:t>Data</a:t>
            </a:r>
          </a:p>
        </p:txBody>
      </p:sp>
      <p:sp>
        <p:nvSpPr>
          <p:cNvPr id="15" name="TextBox 14"/>
          <p:cNvSpPr txBox="1"/>
          <p:nvPr/>
        </p:nvSpPr>
        <p:spPr>
          <a:xfrm>
            <a:off x="3703958" y="4216455"/>
            <a:ext cx="1094158" cy="923330"/>
          </a:xfrm>
          <a:prstGeom prst="rect">
            <a:avLst/>
          </a:prstGeom>
          <a:solidFill>
            <a:schemeClr val="bg1"/>
          </a:solidFill>
        </p:spPr>
        <p:txBody>
          <a:bodyPr wrap="square" rtlCol="0">
            <a:spAutoFit/>
          </a:bodyPr>
          <a:lstStyle/>
          <a:p>
            <a:pPr algn="ctr"/>
            <a:endParaRPr lang="en-US" b="1" dirty="0" smtClean="0"/>
          </a:p>
          <a:p>
            <a:pPr algn="ctr"/>
            <a:r>
              <a:rPr lang="en-US" b="1" dirty="0" smtClean="0"/>
              <a:t>Vital Rates</a:t>
            </a:r>
          </a:p>
        </p:txBody>
      </p:sp>
      <p:sp>
        <p:nvSpPr>
          <p:cNvPr id="16" name="TextBox 15"/>
          <p:cNvSpPr txBox="1"/>
          <p:nvPr/>
        </p:nvSpPr>
        <p:spPr>
          <a:xfrm>
            <a:off x="6562829" y="2284621"/>
            <a:ext cx="2071211" cy="369332"/>
          </a:xfrm>
          <a:prstGeom prst="rect">
            <a:avLst/>
          </a:prstGeom>
          <a:solidFill>
            <a:schemeClr val="bg1"/>
          </a:solidFill>
        </p:spPr>
        <p:txBody>
          <a:bodyPr wrap="square" rtlCol="0">
            <a:spAutoFit/>
          </a:bodyPr>
          <a:lstStyle/>
          <a:p>
            <a:pPr algn="ctr"/>
            <a:r>
              <a:rPr lang="en-US" b="1" dirty="0" smtClean="0"/>
              <a:t>Regression</a:t>
            </a:r>
          </a:p>
        </p:txBody>
      </p:sp>
      <p:sp>
        <p:nvSpPr>
          <p:cNvPr id="17" name="TextBox 16"/>
          <p:cNvSpPr txBox="1"/>
          <p:nvPr/>
        </p:nvSpPr>
        <p:spPr>
          <a:xfrm>
            <a:off x="2719786" y="4260273"/>
            <a:ext cx="359217" cy="307777"/>
          </a:xfrm>
          <a:prstGeom prst="rect">
            <a:avLst/>
          </a:prstGeom>
          <a:solidFill>
            <a:srgbClr val="FFFFFF"/>
          </a:solidFill>
        </p:spPr>
        <p:txBody>
          <a:bodyPr wrap="square" rtlCol="0">
            <a:spAutoFit/>
          </a:bodyPr>
          <a:lstStyle/>
          <a:p>
            <a:endParaRPr lang="en-US" sz="1400" b="1" dirty="0"/>
          </a:p>
        </p:txBody>
      </p:sp>
      <p:sp>
        <p:nvSpPr>
          <p:cNvPr id="19" name="TextBox 18"/>
          <p:cNvSpPr txBox="1"/>
          <p:nvPr/>
        </p:nvSpPr>
        <p:spPr>
          <a:xfrm>
            <a:off x="3559569" y="484865"/>
            <a:ext cx="359217" cy="307777"/>
          </a:xfrm>
          <a:prstGeom prst="rect">
            <a:avLst/>
          </a:prstGeom>
          <a:solidFill>
            <a:srgbClr val="FFFFFF"/>
          </a:solidFill>
        </p:spPr>
        <p:txBody>
          <a:bodyPr wrap="square" rtlCol="0">
            <a:spAutoFit/>
          </a:bodyPr>
          <a:lstStyle/>
          <a:p>
            <a:endParaRPr lang="en-US" sz="1400" b="1" dirty="0"/>
          </a:p>
        </p:txBody>
      </p:sp>
      <p:sp>
        <p:nvSpPr>
          <p:cNvPr id="20" name="TextBox 19"/>
          <p:cNvSpPr txBox="1"/>
          <p:nvPr/>
        </p:nvSpPr>
        <p:spPr>
          <a:xfrm>
            <a:off x="5644840" y="484865"/>
            <a:ext cx="359217" cy="307777"/>
          </a:xfrm>
          <a:prstGeom prst="rect">
            <a:avLst/>
          </a:prstGeom>
          <a:solidFill>
            <a:srgbClr val="FFFFFF"/>
          </a:solidFill>
        </p:spPr>
        <p:txBody>
          <a:bodyPr wrap="square" rtlCol="0">
            <a:spAutoFit/>
          </a:bodyPr>
          <a:lstStyle/>
          <a:p>
            <a:endParaRPr lang="en-US" sz="1400" b="1" dirty="0"/>
          </a:p>
        </p:txBody>
      </p:sp>
      <p:sp>
        <p:nvSpPr>
          <p:cNvPr id="22" name="TextBox 21"/>
          <p:cNvSpPr txBox="1"/>
          <p:nvPr/>
        </p:nvSpPr>
        <p:spPr>
          <a:xfrm>
            <a:off x="6234983" y="4307619"/>
            <a:ext cx="359217" cy="307777"/>
          </a:xfrm>
          <a:prstGeom prst="rect">
            <a:avLst/>
          </a:prstGeom>
          <a:solidFill>
            <a:srgbClr val="FFFFFF"/>
          </a:solidFill>
        </p:spPr>
        <p:txBody>
          <a:bodyPr wrap="square" rtlCol="0">
            <a:spAutoFit/>
          </a:bodyPr>
          <a:lstStyle/>
          <a:p>
            <a:endParaRPr lang="en-US" sz="1400" b="1" dirty="0"/>
          </a:p>
        </p:txBody>
      </p:sp>
      <p:sp>
        <p:nvSpPr>
          <p:cNvPr id="24" name="Up Arrow 23"/>
          <p:cNvSpPr/>
          <p:nvPr/>
        </p:nvSpPr>
        <p:spPr>
          <a:xfrm rot="7621693">
            <a:off x="6620466" y="1104717"/>
            <a:ext cx="582062" cy="1255736"/>
          </a:xfrm>
          <a:prstGeom prst="upArrow">
            <a:avLst/>
          </a:prstGeom>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a:p>
        </p:txBody>
      </p:sp>
      <p:sp>
        <p:nvSpPr>
          <p:cNvPr id="25" name="Up Arrow 24"/>
          <p:cNvSpPr/>
          <p:nvPr/>
        </p:nvSpPr>
        <p:spPr>
          <a:xfrm rot="13037650">
            <a:off x="6685025" y="4649289"/>
            <a:ext cx="582062" cy="1255736"/>
          </a:xfrm>
          <a:prstGeom prst="upArrow">
            <a:avLst/>
          </a:prstGeom>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a:p>
        </p:txBody>
      </p:sp>
      <p:sp>
        <p:nvSpPr>
          <p:cNvPr id="26" name="Up Arrow 25"/>
          <p:cNvSpPr/>
          <p:nvPr/>
        </p:nvSpPr>
        <p:spPr>
          <a:xfrm rot="18801576">
            <a:off x="1693947" y="4535862"/>
            <a:ext cx="582062" cy="1255736"/>
          </a:xfrm>
          <a:prstGeom prst="upArrow">
            <a:avLst/>
          </a:prstGeom>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a:p>
        </p:txBody>
      </p:sp>
      <p:sp>
        <p:nvSpPr>
          <p:cNvPr id="27" name="Up Arrow 26"/>
          <p:cNvSpPr/>
          <p:nvPr/>
        </p:nvSpPr>
        <p:spPr>
          <a:xfrm rot="2559499">
            <a:off x="1710774" y="1383410"/>
            <a:ext cx="582062" cy="1255736"/>
          </a:xfrm>
          <a:prstGeom prst="upArrow">
            <a:avLst/>
          </a:prstGeom>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a:p>
        </p:txBody>
      </p:sp>
      <p:sp>
        <p:nvSpPr>
          <p:cNvPr id="34" name="TextBox 33"/>
          <p:cNvSpPr txBox="1"/>
          <p:nvPr/>
        </p:nvSpPr>
        <p:spPr>
          <a:xfrm>
            <a:off x="5644840" y="4307996"/>
            <a:ext cx="591692" cy="369332"/>
          </a:xfrm>
          <a:prstGeom prst="rect">
            <a:avLst/>
          </a:prstGeom>
          <a:solidFill>
            <a:schemeClr val="bg1"/>
          </a:solidFill>
        </p:spPr>
        <p:txBody>
          <a:bodyPr wrap="square" rtlCol="0">
            <a:spAutoFit/>
          </a:bodyPr>
          <a:lstStyle/>
          <a:p>
            <a:pPr algn="ctr"/>
            <a:endParaRPr lang="en-US" b="1" dirty="0" smtClean="0"/>
          </a:p>
        </p:txBody>
      </p:sp>
      <p:sp>
        <p:nvSpPr>
          <p:cNvPr id="35" name="Content Placeholder 2"/>
          <p:cNvSpPr>
            <a:spLocks noGrp="1"/>
          </p:cNvSpPr>
          <p:nvPr>
            <p:ph idx="1"/>
          </p:nvPr>
        </p:nvSpPr>
        <p:spPr>
          <a:xfrm>
            <a:off x="2906949" y="2953159"/>
            <a:ext cx="3329583" cy="961917"/>
          </a:xfrm>
          <a:solidFill>
            <a:srgbClr val="D9D9D9"/>
          </a:solidFill>
          <a:ln>
            <a:solidFill>
              <a:srgbClr val="000000"/>
            </a:solidFill>
          </a:ln>
        </p:spPr>
        <p:txBody>
          <a:bodyPr>
            <a:normAutofit/>
          </a:bodyPr>
          <a:lstStyle/>
          <a:p>
            <a:pPr marL="0" indent="0" algn="ctr">
              <a:buNone/>
            </a:pPr>
            <a:r>
              <a:rPr lang="en-US" sz="4500" dirty="0"/>
              <a:t>Questions? </a:t>
            </a:r>
          </a:p>
        </p:txBody>
      </p:sp>
      <p:pic>
        <p:nvPicPr>
          <p:cNvPr id="30" name="Picture 29" descr="logo-NSF.gif"/>
          <p:cNvPicPr>
            <a:picLocks noChangeAspect="1"/>
          </p:cNvPicPr>
          <p:nvPr/>
        </p:nvPicPr>
        <p:blipFill>
          <a:blip r:embed="rId9"/>
          <a:stretch>
            <a:fillRect/>
          </a:stretch>
        </p:blipFill>
        <p:spPr>
          <a:xfrm>
            <a:off x="7564777" y="5344192"/>
            <a:ext cx="1217588" cy="1217588"/>
          </a:xfrm>
          <a:prstGeom prst="rect">
            <a:avLst/>
          </a:prstGeom>
        </p:spPr>
      </p:pic>
      <p:sp>
        <p:nvSpPr>
          <p:cNvPr id="33" name="TextBox 32"/>
          <p:cNvSpPr txBox="1"/>
          <p:nvPr/>
        </p:nvSpPr>
        <p:spPr>
          <a:xfrm>
            <a:off x="457200" y="0"/>
            <a:ext cx="8229600" cy="369332"/>
          </a:xfrm>
          <a:prstGeom prst="rect">
            <a:avLst/>
          </a:prstGeom>
          <a:noFill/>
        </p:spPr>
        <p:txBody>
          <a:bodyPr wrap="square" rtlCol="0">
            <a:spAutoFit/>
          </a:bodyPr>
          <a:lstStyle/>
          <a:p>
            <a:pPr algn="ctr"/>
            <a:r>
              <a:rPr lang="en-US" dirty="0" smtClean="0">
                <a:solidFill>
                  <a:schemeClr val="bg2">
                    <a:lumMod val="90000"/>
                  </a:schemeClr>
                </a:solidFill>
              </a:rPr>
              <a:t>Intro	</a:t>
            </a:r>
            <a:r>
              <a:rPr lang="en-US" b="1" dirty="0" smtClean="0"/>
              <a:t>     </a:t>
            </a:r>
            <a:r>
              <a:rPr lang="en-US" dirty="0" smtClean="0">
                <a:solidFill>
                  <a:schemeClr val="bg1">
                    <a:lumMod val="85000"/>
                  </a:schemeClr>
                </a:solidFill>
              </a:rPr>
              <a:t>IPMs   	   Proteas</a:t>
            </a:r>
            <a:r>
              <a:rPr lang="en-US" b="1" dirty="0" smtClean="0"/>
              <a:t> </a:t>
            </a:r>
            <a:r>
              <a:rPr lang="en-US" dirty="0" smtClean="0">
                <a:solidFill>
                  <a:schemeClr val="bg1">
                    <a:lumMod val="85000"/>
                  </a:schemeClr>
                </a:solidFill>
              </a:rPr>
              <a:t>	     Invasion  	    </a:t>
            </a:r>
            <a:r>
              <a:rPr lang="en-US" b="1" dirty="0" smtClean="0"/>
              <a:t>Future</a:t>
            </a:r>
            <a:endParaRPr lang="en-US" b="1" dirty="0"/>
          </a:p>
        </p:txBody>
      </p:sp>
      <p:pic>
        <p:nvPicPr>
          <p:cNvPr id="2" name="Picture 1" descr="image.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27000" y="5402653"/>
            <a:ext cx="1823631" cy="1312333"/>
          </a:xfrm>
          <a:prstGeom prst="rect">
            <a:avLst/>
          </a:prstGeom>
        </p:spPr>
      </p:pic>
    </p:spTree>
    <p:extLst>
      <p:ext uri="{BB962C8B-B14F-4D97-AF65-F5344CB8AC3E}">
        <p14:creationId xmlns:p14="http://schemas.microsoft.com/office/powerpoint/2010/main" val="1449126821"/>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Screen Shot 2013-03-14 at 10.29.46 PM.png"/>
          <p:cNvPicPr>
            <a:picLocks noChangeAspect="1"/>
          </p:cNvPicPr>
          <p:nvPr/>
        </p:nvPicPr>
        <p:blipFill rotWithShape="1">
          <a:blip r:embed="rId3">
            <a:extLst>
              <a:ext uri="{28A0092B-C50C-407E-A947-70E740481C1C}">
                <a14:useLocalDpi xmlns:a14="http://schemas.microsoft.com/office/drawing/2010/main" val="0"/>
              </a:ext>
            </a:extLst>
          </a:blip>
          <a:srcRect l="50428" t="56360"/>
          <a:stretch/>
        </p:blipFill>
        <p:spPr>
          <a:xfrm>
            <a:off x="204437" y="4539245"/>
            <a:ext cx="3443299" cy="1648323"/>
          </a:xfrm>
          <a:prstGeom prst="rect">
            <a:avLst/>
          </a:prstGeom>
        </p:spPr>
      </p:pic>
      <p:sp>
        <p:nvSpPr>
          <p:cNvPr id="2" name="Title 1"/>
          <p:cNvSpPr>
            <a:spLocks noGrp="1"/>
          </p:cNvSpPr>
          <p:nvPr>
            <p:ph type="title"/>
          </p:nvPr>
        </p:nvSpPr>
        <p:spPr>
          <a:xfrm>
            <a:off x="659114" y="385768"/>
            <a:ext cx="8004298" cy="1039828"/>
          </a:xfrm>
        </p:spPr>
        <p:txBody>
          <a:bodyPr/>
          <a:lstStyle/>
          <a:p>
            <a:r>
              <a:rPr lang="en-US" dirty="0" smtClean="0"/>
              <a:t>The usual range models…</a:t>
            </a:r>
            <a:endParaRPr lang="en-US" dirty="0"/>
          </a:p>
        </p:txBody>
      </p:sp>
      <p:cxnSp>
        <p:nvCxnSpPr>
          <p:cNvPr id="5" name="Straight Arrow Connector 4"/>
          <p:cNvCxnSpPr/>
          <p:nvPr/>
        </p:nvCxnSpPr>
        <p:spPr>
          <a:xfrm>
            <a:off x="3082239" y="2444261"/>
            <a:ext cx="1403624" cy="0"/>
          </a:xfrm>
          <a:prstGeom prst="straightConnector1">
            <a:avLst/>
          </a:prstGeom>
          <a:ln w="63500">
            <a:solidFill>
              <a:srgbClr val="FF6600"/>
            </a:solidFill>
            <a:tailEnd type="arrow"/>
          </a:ln>
          <a:effectLst/>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1040708" y="4093958"/>
            <a:ext cx="1908961" cy="830997"/>
          </a:xfrm>
          <a:prstGeom prst="rect">
            <a:avLst/>
          </a:prstGeom>
          <a:noFill/>
        </p:spPr>
        <p:txBody>
          <a:bodyPr wrap="square" rtlCol="0">
            <a:spAutoFit/>
          </a:bodyPr>
          <a:lstStyle/>
          <a:p>
            <a:r>
              <a:rPr lang="en-US" sz="2400" dirty="0"/>
              <a:t>Annual Precipitation</a:t>
            </a:r>
          </a:p>
        </p:txBody>
      </p:sp>
      <p:sp>
        <p:nvSpPr>
          <p:cNvPr id="11" name="TextBox 10"/>
          <p:cNvSpPr txBox="1"/>
          <p:nvPr/>
        </p:nvSpPr>
        <p:spPr>
          <a:xfrm>
            <a:off x="1298289" y="1727570"/>
            <a:ext cx="1651381" cy="830997"/>
          </a:xfrm>
          <a:prstGeom prst="rect">
            <a:avLst/>
          </a:prstGeom>
          <a:solidFill>
            <a:schemeClr val="bg1"/>
          </a:solidFill>
        </p:spPr>
        <p:txBody>
          <a:bodyPr wrap="square" rtlCol="0">
            <a:spAutoFit/>
          </a:bodyPr>
          <a:lstStyle/>
          <a:p>
            <a:r>
              <a:rPr lang="en-US" sz="2400" dirty="0" smtClean="0"/>
              <a:t>Presences</a:t>
            </a:r>
          </a:p>
          <a:p>
            <a:endParaRPr lang="en-US" sz="2400" dirty="0"/>
          </a:p>
        </p:txBody>
      </p:sp>
      <p:sp>
        <p:nvSpPr>
          <p:cNvPr id="13" name="TextBox 12"/>
          <p:cNvSpPr txBox="1"/>
          <p:nvPr/>
        </p:nvSpPr>
        <p:spPr>
          <a:xfrm>
            <a:off x="9711907" y="758074"/>
            <a:ext cx="2474980" cy="1938992"/>
          </a:xfrm>
          <a:prstGeom prst="rect">
            <a:avLst/>
          </a:prstGeom>
          <a:solidFill>
            <a:schemeClr val="tx1"/>
          </a:solidFill>
          <a:ln w="38100" cmpd="sng">
            <a:solidFill>
              <a:schemeClr val="accent1"/>
            </a:solidFill>
          </a:ln>
        </p:spPr>
        <p:txBody>
          <a:bodyPr wrap="square" rtlCol="0">
            <a:spAutoFit/>
          </a:bodyPr>
          <a:lstStyle/>
          <a:p>
            <a:pPr algn="ctr"/>
            <a:endParaRPr lang="en-US" sz="3000" dirty="0">
              <a:solidFill>
                <a:srgbClr val="FF6600"/>
              </a:solidFill>
            </a:endParaRPr>
          </a:p>
          <a:p>
            <a:pPr algn="ctr"/>
            <a:r>
              <a:rPr lang="en-US" sz="3000" dirty="0">
                <a:solidFill>
                  <a:srgbClr val="FF6600"/>
                </a:solidFill>
              </a:rPr>
              <a:t>Maxent </a:t>
            </a:r>
          </a:p>
          <a:p>
            <a:pPr algn="ctr"/>
            <a:r>
              <a:rPr lang="en-US" sz="3000" dirty="0">
                <a:solidFill>
                  <a:srgbClr val="FF6600"/>
                </a:solidFill>
              </a:rPr>
              <a:t>Software</a:t>
            </a:r>
          </a:p>
          <a:p>
            <a:pPr algn="ctr"/>
            <a:endParaRPr lang="en-US" sz="3000" dirty="0">
              <a:solidFill>
                <a:srgbClr val="FF6600"/>
              </a:solidFill>
            </a:endParaRPr>
          </a:p>
        </p:txBody>
      </p:sp>
      <p:cxnSp>
        <p:nvCxnSpPr>
          <p:cNvPr id="22" name="Straight Arrow Connector 21"/>
          <p:cNvCxnSpPr/>
          <p:nvPr/>
        </p:nvCxnSpPr>
        <p:spPr>
          <a:xfrm flipV="1">
            <a:off x="3082239" y="2558567"/>
            <a:ext cx="1403624" cy="1791644"/>
          </a:xfrm>
          <a:prstGeom prst="straightConnector1">
            <a:avLst/>
          </a:prstGeom>
          <a:ln w="63500">
            <a:solidFill>
              <a:srgbClr val="FF6600"/>
            </a:solidFill>
            <a:tailEnd type="arrow"/>
          </a:ln>
          <a:effectLst/>
        </p:spPr>
        <p:style>
          <a:lnRef idx="2">
            <a:schemeClr val="accent1"/>
          </a:lnRef>
          <a:fillRef idx="0">
            <a:schemeClr val="accent1"/>
          </a:fillRef>
          <a:effectRef idx="1">
            <a:schemeClr val="accent1"/>
          </a:effectRef>
          <a:fontRef idx="minor">
            <a:schemeClr val="tx1"/>
          </a:fontRef>
        </p:style>
      </p:cxnSp>
      <p:pic>
        <p:nvPicPr>
          <p:cNvPr id="16" name="Picture 15" descr="temp.pdf"/>
          <p:cNvPicPr>
            <a:picLocks noChangeAspect="1"/>
          </p:cNvPicPr>
          <p:nvPr/>
        </p:nvPicPr>
        <p:blipFill>
          <a:blip r:embed="rId4"/>
          <a:srcRect t="14186" r="6580" b="12063"/>
          <a:stretch>
            <a:fillRect/>
          </a:stretch>
        </p:blipFill>
        <p:spPr>
          <a:xfrm>
            <a:off x="204437" y="1988916"/>
            <a:ext cx="3386489" cy="1701554"/>
          </a:xfrm>
          <a:prstGeom prst="rect">
            <a:avLst/>
          </a:prstGeom>
          <a:effectLst/>
        </p:spPr>
      </p:pic>
      <p:sp>
        <p:nvSpPr>
          <p:cNvPr id="3" name="TextBox 2"/>
          <p:cNvSpPr txBox="1"/>
          <p:nvPr/>
        </p:nvSpPr>
        <p:spPr>
          <a:xfrm>
            <a:off x="2430946" y="6371340"/>
            <a:ext cx="6583854" cy="646331"/>
          </a:xfrm>
          <a:prstGeom prst="rect">
            <a:avLst/>
          </a:prstGeom>
          <a:noFill/>
        </p:spPr>
        <p:txBody>
          <a:bodyPr wrap="none" rtlCol="0">
            <a:spAutoFit/>
          </a:bodyPr>
          <a:lstStyle/>
          <a:p>
            <a:r>
              <a:rPr lang="en-US" dirty="0" smtClean="0"/>
              <a:t>Merow et al., 2013, </a:t>
            </a:r>
            <a:r>
              <a:rPr lang="en-US" i="1" dirty="0" smtClean="0"/>
              <a:t>Ecography; </a:t>
            </a:r>
            <a:r>
              <a:rPr lang="en-US" dirty="0"/>
              <a:t>Merow et al., 2014, </a:t>
            </a:r>
            <a:r>
              <a:rPr lang="en-US" i="1" dirty="0"/>
              <a:t>Ecography</a:t>
            </a:r>
            <a:endParaRPr lang="en-US" dirty="0"/>
          </a:p>
          <a:p>
            <a:endParaRPr lang="en-US" dirty="0"/>
          </a:p>
        </p:txBody>
      </p:sp>
      <p:pic>
        <p:nvPicPr>
          <p:cNvPr id="28" name="Picture 27" descr="Screen Shot 2012-01-05 at 10.40.28 PM.png"/>
          <p:cNvPicPr>
            <a:picLocks noChangeAspect="1"/>
          </p:cNvPicPr>
          <p:nvPr/>
        </p:nvPicPr>
        <p:blipFill>
          <a:blip r:embed="rId5"/>
          <a:stretch>
            <a:fillRect/>
          </a:stretch>
        </p:blipFill>
        <p:spPr>
          <a:xfrm>
            <a:off x="14956725" y="2423902"/>
            <a:ext cx="2351134" cy="1341238"/>
          </a:xfrm>
          <a:prstGeom prst="rect">
            <a:avLst/>
          </a:prstGeom>
        </p:spPr>
      </p:pic>
      <p:sp>
        <p:nvSpPr>
          <p:cNvPr id="7" name="TextBox 6"/>
          <p:cNvSpPr txBox="1"/>
          <p:nvPr/>
        </p:nvSpPr>
        <p:spPr>
          <a:xfrm>
            <a:off x="1630670" y="3395808"/>
            <a:ext cx="1868874" cy="369332"/>
          </a:xfrm>
          <a:prstGeom prst="rect">
            <a:avLst/>
          </a:prstGeom>
          <a:noFill/>
        </p:spPr>
        <p:txBody>
          <a:bodyPr wrap="none" rtlCol="0">
            <a:spAutoFit/>
          </a:bodyPr>
          <a:lstStyle/>
          <a:p>
            <a:r>
              <a:rPr lang="en-US" i="1" dirty="0" smtClean="0"/>
              <a:t>Protea punctata</a:t>
            </a:r>
            <a:endParaRPr lang="en-US" i="1" dirty="0"/>
          </a:p>
        </p:txBody>
      </p:sp>
      <p:pic>
        <p:nvPicPr>
          <p:cNvPr id="23" name="Picture 22" descr="MAXENTcm.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20118" y="632259"/>
            <a:ext cx="3624003" cy="3624003"/>
          </a:xfrm>
          <a:prstGeom prst="rect">
            <a:avLst/>
          </a:prstGeom>
        </p:spPr>
      </p:pic>
      <p:sp>
        <p:nvSpPr>
          <p:cNvPr id="25" name="TextBox 24"/>
          <p:cNvSpPr txBox="1"/>
          <p:nvPr/>
        </p:nvSpPr>
        <p:spPr>
          <a:xfrm>
            <a:off x="457200" y="0"/>
            <a:ext cx="8229600" cy="369332"/>
          </a:xfrm>
          <a:prstGeom prst="rect">
            <a:avLst/>
          </a:prstGeom>
          <a:noFill/>
        </p:spPr>
        <p:txBody>
          <a:bodyPr wrap="square" rtlCol="0">
            <a:spAutoFit/>
          </a:bodyPr>
          <a:lstStyle/>
          <a:p>
            <a:pPr algn="ctr"/>
            <a:r>
              <a:rPr lang="en-US" b="1" dirty="0" smtClean="0"/>
              <a:t>Intro</a:t>
            </a:r>
            <a:r>
              <a:rPr lang="en-US" dirty="0" smtClean="0">
                <a:solidFill>
                  <a:schemeClr val="bg2">
                    <a:lumMod val="90000"/>
                  </a:schemeClr>
                </a:solidFill>
              </a:rPr>
              <a:t>	</a:t>
            </a:r>
            <a:r>
              <a:rPr lang="en-US" b="1" dirty="0" smtClean="0"/>
              <a:t>    	 </a:t>
            </a:r>
            <a:r>
              <a:rPr lang="en-US" dirty="0" smtClean="0">
                <a:solidFill>
                  <a:schemeClr val="bg1">
                    <a:lumMod val="85000"/>
                  </a:schemeClr>
                </a:solidFill>
              </a:rPr>
              <a:t>IPMs   	   	  Invasion  	    Future</a:t>
            </a:r>
            <a:endParaRPr lang="en-US" dirty="0">
              <a:solidFill>
                <a:schemeClr val="bg1">
                  <a:lumMod val="85000"/>
                </a:schemeClr>
              </a:solidFill>
            </a:endParaRPr>
          </a:p>
        </p:txBody>
      </p:sp>
    </p:spTree>
    <p:extLst>
      <p:ext uri="{BB962C8B-B14F-4D97-AF65-F5344CB8AC3E}">
        <p14:creationId xmlns:p14="http://schemas.microsoft.com/office/powerpoint/2010/main" val="1979918431"/>
      </p:ext>
    </p:extLst>
  </p:cSld>
  <p:clrMapOvr>
    <a:masterClrMapping/>
  </p:clrMapOvr>
  <mc:AlternateContent xmlns:mc="http://schemas.openxmlformats.org/markup-compatibility/2006">
    <mc:Choice xmlns:p14="http://schemas.microsoft.com/office/powerpoint/2010/main" Requires="p14">
      <p:transition spd="slow" p14:dur="2000" advTm="1465"/>
    </mc:Choice>
    <mc:Fallback>
      <p:transition spd="slow" advTm="1465"/>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descr="Screen Shot 2013-04-23 at 4.25.48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28409" y="3864997"/>
            <a:ext cx="4543387" cy="2119915"/>
          </a:xfrm>
          <a:prstGeom prst="rect">
            <a:avLst/>
          </a:prstGeom>
        </p:spPr>
      </p:pic>
      <p:pic>
        <p:nvPicPr>
          <p:cNvPr id="18" name="Picture 17" descr="Screen Shot 2013-03-14 at 10.29.46 PM.png"/>
          <p:cNvPicPr>
            <a:picLocks noChangeAspect="1"/>
          </p:cNvPicPr>
          <p:nvPr/>
        </p:nvPicPr>
        <p:blipFill rotWithShape="1">
          <a:blip r:embed="rId4">
            <a:extLst>
              <a:ext uri="{28A0092B-C50C-407E-A947-70E740481C1C}">
                <a14:useLocalDpi xmlns:a14="http://schemas.microsoft.com/office/drawing/2010/main" val="0"/>
              </a:ext>
            </a:extLst>
          </a:blip>
          <a:srcRect l="50428" t="56360"/>
          <a:stretch/>
        </p:blipFill>
        <p:spPr>
          <a:xfrm>
            <a:off x="204437" y="4539245"/>
            <a:ext cx="3443299" cy="1648323"/>
          </a:xfrm>
          <a:prstGeom prst="rect">
            <a:avLst/>
          </a:prstGeom>
        </p:spPr>
      </p:pic>
      <p:sp>
        <p:nvSpPr>
          <p:cNvPr id="2" name="Title 1"/>
          <p:cNvSpPr>
            <a:spLocks noGrp="1"/>
          </p:cNvSpPr>
          <p:nvPr>
            <p:ph type="title"/>
          </p:nvPr>
        </p:nvSpPr>
        <p:spPr>
          <a:xfrm>
            <a:off x="659114" y="385768"/>
            <a:ext cx="8004298" cy="1039828"/>
          </a:xfrm>
        </p:spPr>
        <p:txBody>
          <a:bodyPr/>
          <a:lstStyle/>
          <a:p>
            <a:r>
              <a:rPr lang="en-US" dirty="0" smtClean="0"/>
              <a:t>The usual range models…</a:t>
            </a:r>
            <a:endParaRPr lang="en-US" dirty="0"/>
          </a:p>
        </p:txBody>
      </p:sp>
      <p:cxnSp>
        <p:nvCxnSpPr>
          <p:cNvPr id="5" name="Straight Arrow Connector 4"/>
          <p:cNvCxnSpPr/>
          <p:nvPr/>
        </p:nvCxnSpPr>
        <p:spPr>
          <a:xfrm>
            <a:off x="3082239" y="2444261"/>
            <a:ext cx="1403624" cy="0"/>
          </a:xfrm>
          <a:prstGeom prst="straightConnector1">
            <a:avLst/>
          </a:prstGeom>
          <a:ln w="63500">
            <a:solidFill>
              <a:srgbClr val="FF6600"/>
            </a:solidFill>
            <a:tailEnd type="arrow"/>
          </a:ln>
          <a:effectLst/>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1040708" y="4093958"/>
            <a:ext cx="1908961" cy="830997"/>
          </a:xfrm>
          <a:prstGeom prst="rect">
            <a:avLst/>
          </a:prstGeom>
          <a:noFill/>
        </p:spPr>
        <p:txBody>
          <a:bodyPr wrap="square" rtlCol="0">
            <a:spAutoFit/>
          </a:bodyPr>
          <a:lstStyle/>
          <a:p>
            <a:r>
              <a:rPr lang="en-US" sz="2400" dirty="0"/>
              <a:t>Annual Precipitation</a:t>
            </a:r>
          </a:p>
        </p:txBody>
      </p:sp>
      <p:sp>
        <p:nvSpPr>
          <p:cNvPr id="11" name="TextBox 10"/>
          <p:cNvSpPr txBox="1"/>
          <p:nvPr/>
        </p:nvSpPr>
        <p:spPr>
          <a:xfrm>
            <a:off x="1298289" y="1727570"/>
            <a:ext cx="1651381" cy="830997"/>
          </a:xfrm>
          <a:prstGeom prst="rect">
            <a:avLst/>
          </a:prstGeom>
          <a:solidFill>
            <a:schemeClr val="bg1"/>
          </a:solidFill>
        </p:spPr>
        <p:txBody>
          <a:bodyPr wrap="square" rtlCol="0">
            <a:spAutoFit/>
          </a:bodyPr>
          <a:lstStyle/>
          <a:p>
            <a:r>
              <a:rPr lang="en-US" sz="2400" dirty="0" smtClean="0"/>
              <a:t>Presences</a:t>
            </a:r>
          </a:p>
          <a:p>
            <a:endParaRPr lang="en-US" sz="2400" dirty="0"/>
          </a:p>
        </p:txBody>
      </p:sp>
      <p:sp>
        <p:nvSpPr>
          <p:cNvPr id="13" name="TextBox 12"/>
          <p:cNvSpPr txBox="1"/>
          <p:nvPr/>
        </p:nvSpPr>
        <p:spPr>
          <a:xfrm>
            <a:off x="9711907" y="758074"/>
            <a:ext cx="2474980" cy="1938992"/>
          </a:xfrm>
          <a:prstGeom prst="rect">
            <a:avLst/>
          </a:prstGeom>
          <a:solidFill>
            <a:schemeClr val="tx1"/>
          </a:solidFill>
          <a:ln w="38100" cmpd="sng">
            <a:solidFill>
              <a:schemeClr val="accent1"/>
            </a:solidFill>
          </a:ln>
        </p:spPr>
        <p:txBody>
          <a:bodyPr wrap="square" rtlCol="0">
            <a:spAutoFit/>
          </a:bodyPr>
          <a:lstStyle/>
          <a:p>
            <a:pPr algn="ctr"/>
            <a:endParaRPr lang="en-US" sz="3000" dirty="0">
              <a:solidFill>
                <a:srgbClr val="FF6600"/>
              </a:solidFill>
            </a:endParaRPr>
          </a:p>
          <a:p>
            <a:pPr algn="ctr"/>
            <a:r>
              <a:rPr lang="en-US" sz="3000" dirty="0">
                <a:solidFill>
                  <a:srgbClr val="FF6600"/>
                </a:solidFill>
              </a:rPr>
              <a:t>Maxent </a:t>
            </a:r>
          </a:p>
          <a:p>
            <a:pPr algn="ctr"/>
            <a:r>
              <a:rPr lang="en-US" sz="3000" dirty="0">
                <a:solidFill>
                  <a:srgbClr val="FF6600"/>
                </a:solidFill>
              </a:rPr>
              <a:t>Software</a:t>
            </a:r>
          </a:p>
          <a:p>
            <a:pPr algn="ctr"/>
            <a:endParaRPr lang="en-US" sz="3000" dirty="0">
              <a:solidFill>
                <a:srgbClr val="FF6600"/>
              </a:solidFill>
            </a:endParaRPr>
          </a:p>
        </p:txBody>
      </p:sp>
      <p:cxnSp>
        <p:nvCxnSpPr>
          <p:cNvPr id="34" name="Straight Connector 33"/>
          <p:cNvCxnSpPr/>
          <p:nvPr/>
        </p:nvCxnSpPr>
        <p:spPr>
          <a:xfrm flipH="1">
            <a:off x="7156699" y="1898556"/>
            <a:ext cx="631694" cy="0"/>
          </a:xfrm>
          <a:prstGeom prst="line">
            <a:avLst/>
          </a:prstGeom>
          <a:ln w="57150" cmpd="sng">
            <a:solidFill>
              <a:srgbClr val="FF6600"/>
            </a:solidFill>
          </a:ln>
          <a:effectLst/>
        </p:spPr>
        <p:style>
          <a:lnRef idx="3">
            <a:schemeClr val="accent6"/>
          </a:lnRef>
          <a:fillRef idx="0">
            <a:schemeClr val="accent6"/>
          </a:fillRef>
          <a:effectRef idx="2">
            <a:schemeClr val="accent6"/>
          </a:effectRef>
          <a:fontRef idx="minor">
            <a:schemeClr val="tx1"/>
          </a:fontRef>
        </p:style>
      </p:cxnSp>
      <p:sp>
        <p:nvSpPr>
          <p:cNvPr id="20" name="TextBox 19"/>
          <p:cNvSpPr txBox="1"/>
          <p:nvPr/>
        </p:nvSpPr>
        <p:spPr>
          <a:xfrm>
            <a:off x="5183209" y="3717490"/>
            <a:ext cx="1707168" cy="461665"/>
          </a:xfrm>
          <a:prstGeom prst="rect">
            <a:avLst/>
          </a:prstGeom>
          <a:noFill/>
        </p:spPr>
        <p:txBody>
          <a:bodyPr wrap="none" rtlCol="0">
            <a:spAutoFit/>
          </a:bodyPr>
          <a:lstStyle/>
          <a:p>
            <a:r>
              <a:rPr lang="en-US" sz="2400" dirty="0"/>
              <a:t>Predictions</a:t>
            </a:r>
          </a:p>
        </p:txBody>
      </p:sp>
      <p:cxnSp>
        <p:nvCxnSpPr>
          <p:cNvPr id="22" name="Straight Arrow Connector 21"/>
          <p:cNvCxnSpPr/>
          <p:nvPr/>
        </p:nvCxnSpPr>
        <p:spPr>
          <a:xfrm flipV="1">
            <a:off x="3082239" y="2558567"/>
            <a:ext cx="1403624" cy="1791644"/>
          </a:xfrm>
          <a:prstGeom prst="straightConnector1">
            <a:avLst/>
          </a:prstGeom>
          <a:ln w="63500">
            <a:solidFill>
              <a:srgbClr val="FF6600"/>
            </a:solidFill>
            <a:tailEnd type="arrow"/>
          </a:ln>
          <a:effectLst/>
        </p:spPr>
        <p:style>
          <a:lnRef idx="2">
            <a:schemeClr val="accent1"/>
          </a:lnRef>
          <a:fillRef idx="0">
            <a:schemeClr val="accent1"/>
          </a:fillRef>
          <a:effectRef idx="1">
            <a:schemeClr val="accent1"/>
          </a:effectRef>
          <a:fontRef idx="minor">
            <a:schemeClr val="tx1"/>
          </a:fontRef>
        </p:style>
      </p:cxnSp>
      <p:pic>
        <p:nvPicPr>
          <p:cNvPr id="16" name="Picture 15" descr="temp.pdf"/>
          <p:cNvPicPr>
            <a:picLocks noChangeAspect="1"/>
          </p:cNvPicPr>
          <p:nvPr/>
        </p:nvPicPr>
        <p:blipFill>
          <a:blip r:embed="rId5"/>
          <a:srcRect t="14186" r="6580" b="12063"/>
          <a:stretch>
            <a:fillRect/>
          </a:stretch>
        </p:blipFill>
        <p:spPr>
          <a:xfrm>
            <a:off x="204437" y="1988916"/>
            <a:ext cx="3386489" cy="1701554"/>
          </a:xfrm>
          <a:prstGeom prst="rect">
            <a:avLst/>
          </a:prstGeom>
          <a:effectLst/>
        </p:spPr>
      </p:pic>
      <p:sp>
        <p:nvSpPr>
          <p:cNvPr id="3" name="TextBox 2"/>
          <p:cNvSpPr txBox="1"/>
          <p:nvPr/>
        </p:nvSpPr>
        <p:spPr>
          <a:xfrm>
            <a:off x="2430946" y="6371340"/>
            <a:ext cx="6583854" cy="646331"/>
          </a:xfrm>
          <a:prstGeom prst="rect">
            <a:avLst/>
          </a:prstGeom>
          <a:noFill/>
        </p:spPr>
        <p:txBody>
          <a:bodyPr wrap="none" rtlCol="0">
            <a:spAutoFit/>
          </a:bodyPr>
          <a:lstStyle/>
          <a:p>
            <a:r>
              <a:rPr lang="en-US" dirty="0" smtClean="0"/>
              <a:t>Merow et al., 2013, </a:t>
            </a:r>
            <a:r>
              <a:rPr lang="en-US" i="1" dirty="0" smtClean="0"/>
              <a:t>Ecography; </a:t>
            </a:r>
            <a:r>
              <a:rPr lang="en-US" dirty="0"/>
              <a:t>Merow et al., 2014, </a:t>
            </a:r>
            <a:r>
              <a:rPr lang="en-US" i="1" dirty="0"/>
              <a:t>Ecography</a:t>
            </a:r>
            <a:endParaRPr lang="en-US" dirty="0"/>
          </a:p>
          <a:p>
            <a:endParaRPr lang="en-US" dirty="0"/>
          </a:p>
        </p:txBody>
      </p:sp>
      <p:cxnSp>
        <p:nvCxnSpPr>
          <p:cNvPr id="29" name="Straight Arrow Connector 28"/>
          <p:cNvCxnSpPr/>
          <p:nvPr/>
        </p:nvCxnSpPr>
        <p:spPr>
          <a:xfrm>
            <a:off x="7788393" y="1871536"/>
            <a:ext cx="0" cy="1818934"/>
          </a:xfrm>
          <a:prstGeom prst="straightConnector1">
            <a:avLst/>
          </a:prstGeom>
          <a:ln w="63500">
            <a:solidFill>
              <a:srgbClr val="FF6600"/>
            </a:solidFill>
            <a:tailEnd type="arrow"/>
          </a:ln>
          <a:effectLst/>
        </p:spPr>
        <p:style>
          <a:lnRef idx="2">
            <a:schemeClr val="accent1"/>
          </a:lnRef>
          <a:fillRef idx="0">
            <a:schemeClr val="accent1"/>
          </a:fillRef>
          <a:effectRef idx="1">
            <a:schemeClr val="accent1"/>
          </a:effectRef>
          <a:fontRef idx="minor">
            <a:schemeClr val="tx1"/>
          </a:fontRef>
        </p:style>
      </p:cxnSp>
      <p:pic>
        <p:nvPicPr>
          <p:cNvPr id="28" name="Picture 27" descr="Screen Shot 2012-01-05 at 10.40.28 PM.png"/>
          <p:cNvPicPr>
            <a:picLocks noChangeAspect="1"/>
          </p:cNvPicPr>
          <p:nvPr/>
        </p:nvPicPr>
        <p:blipFill>
          <a:blip r:embed="rId6"/>
          <a:stretch>
            <a:fillRect/>
          </a:stretch>
        </p:blipFill>
        <p:spPr>
          <a:xfrm>
            <a:off x="14956725" y="2423902"/>
            <a:ext cx="2351134" cy="1341238"/>
          </a:xfrm>
          <a:prstGeom prst="rect">
            <a:avLst/>
          </a:prstGeom>
        </p:spPr>
      </p:pic>
      <p:sp>
        <p:nvSpPr>
          <p:cNvPr id="24" name="TextBox 23"/>
          <p:cNvSpPr txBox="1"/>
          <p:nvPr/>
        </p:nvSpPr>
        <p:spPr>
          <a:xfrm rot="16200000">
            <a:off x="7974556" y="4602917"/>
            <a:ext cx="1377713" cy="369332"/>
          </a:xfrm>
          <a:prstGeom prst="rect">
            <a:avLst/>
          </a:prstGeom>
          <a:noFill/>
        </p:spPr>
        <p:txBody>
          <a:bodyPr wrap="none" rtlCol="0">
            <a:spAutoFit/>
          </a:bodyPr>
          <a:lstStyle/>
          <a:p>
            <a:r>
              <a:rPr lang="en-US" dirty="0"/>
              <a:t>O</a:t>
            </a:r>
            <a:r>
              <a:rPr lang="en-US" dirty="0" smtClean="0"/>
              <a:t>ccurrence </a:t>
            </a:r>
          </a:p>
        </p:txBody>
      </p:sp>
      <p:sp>
        <p:nvSpPr>
          <p:cNvPr id="7" name="TextBox 6"/>
          <p:cNvSpPr txBox="1"/>
          <p:nvPr/>
        </p:nvSpPr>
        <p:spPr>
          <a:xfrm>
            <a:off x="1630670" y="3395808"/>
            <a:ext cx="1868874" cy="369332"/>
          </a:xfrm>
          <a:prstGeom prst="rect">
            <a:avLst/>
          </a:prstGeom>
          <a:noFill/>
        </p:spPr>
        <p:txBody>
          <a:bodyPr wrap="none" rtlCol="0">
            <a:spAutoFit/>
          </a:bodyPr>
          <a:lstStyle/>
          <a:p>
            <a:r>
              <a:rPr lang="en-US" i="1" dirty="0" smtClean="0"/>
              <a:t>Protea punctata</a:t>
            </a:r>
            <a:endParaRPr lang="en-US" i="1" dirty="0"/>
          </a:p>
        </p:txBody>
      </p:sp>
      <p:pic>
        <p:nvPicPr>
          <p:cNvPr id="23" name="Picture 22" descr="MAXENTcm.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334229" y="632259"/>
            <a:ext cx="3624003" cy="3624003"/>
          </a:xfrm>
          <a:prstGeom prst="rect">
            <a:avLst/>
          </a:prstGeom>
        </p:spPr>
      </p:pic>
      <p:sp>
        <p:nvSpPr>
          <p:cNvPr id="25" name="TextBox 24"/>
          <p:cNvSpPr txBox="1"/>
          <p:nvPr/>
        </p:nvSpPr>
        <p:spPr>
          <a:xfrm>
            <a:off x="457200" y="0"/>
            <a:ext cx="8229600" cy="369332"/>
          </a:xfrm>
          <a:prstGeom prst="rect">
            <a:avLst/>
          </a:prstGeom>
          <a:noFill/>
        </p:spPr>
        <p:txBody>
          <a:bodyPr wrap="square" rtlCol="0">
            <a:spAutoFit/>
          </a:bodyPr>
          <a:lstStyle/>
          <a:p>
            <a:pPr algn="ctr"/>
            <a:r>
              <a:rPr lang="en-US" b="1" dirty="0" smtClean="0"/>
              <a:t>Intro</a:t>
            </a:r>
            <a:r>
              <a:rPr lang="en-US" dirty="0" smtClean="0">
                <a:solidFill>
                  <a:schemeClr val="bg2">
                    <a:lumMod val="90000"/>
                  </a:schemeClr>
                </a:solidFill>
              </a:rPr>
              <a:t>	</a:t>
            </a:r>
            <a:r>
              <a:rPr lang="en-US" b="1" dirty="0" smtClean="0"/>
              <a:t>    	 </a:t>
            </a:r>
            <a:r>
              <a:rPr lang="en-US" dirty="0" smtClean="0">
                <a:solidFill>
                  <a:schemeClr val="bg1">
                    <a:lumMod val="85000"/>
                  </a:schemeClr>
                </a:solidFill>
              </a:rPr>
              <a:t>IPMs   	   	  Invasion  	    Future</a:t>
            </a:r>
            <a:endParaRPr lang="en-US" dirty="0">
              <a:solidFill>
                <a:schemeClr val="bg1">
                  <a:lumMod val="85000"/>
                </a:schemeClr>
              </a:solidFill>
            </a:endParaRPr>
          </a:p>
        </p:txBody>
      </p:sp>
    </p:spTree>
    <p:extLst>
      <p:ext uri="{BB962C8B-B14F-4D97-AF65-F5344CB8AC3E}">
        <p14:creationId xmlns:p14="http://schemas.microsoft.com/office/powerpoint/2010/main" val="252604442"/>
      </p:ext>
    </p:extLst>
  </p:cSld>
  <p:clrMapOvr>
    <a:masterClrMapping/>
  </p:clrMapOvr>
  <mc:AlternateContent xmlns:mc="http://schemas.openxmlformats.org/markup-compatibility/2006">
    <mc:Choice xmlns:p14="http://schemas.microsoft.com/office/powerpoint/2010/main" Requires="p14">
      <p:transition spd="slow" p14:dur="2000" advTm="1465"/>
    </mc:Choice>
    <mc:Fallback>
      <p:transition spd="slow" advTm="1465"/>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a:t>
            </a:r>
            <a:r>
              <a:rPr lang="en-US" dirty="0" smtClean="0"/>
              <a:t>emographic range models </a:t>
            </a:r>
            <a:endParaRPr lang="en-US" dirty="0"/>
          </a:p>
        </p:txBody>
      </p:sp>
      <p:sp>
        <p:nvSpPr>
          <p:cNvPr id="3" name="Content Placeholder 2"/>
          <p:cNvSpPr>
            <a:spLocks noGrp="1"/>
          </p:cNvSpPr>
          <p:nvPr>
            <p:ph idx="1"/>
          </p:nvPr>
        </p:nvSpPr>
        <p:spPr>
          <a:xfrm>
            <a:off x="437042" y="1834175"/>
            <a:ext cx="8229600" cy="4642824"/>
          </a:xfrm>
        </p:spPr>
        <p:txBody>
          <a:bodyPr>
            <a:normAutofit/>
          </a:bodyPr>
          <a:lstStyle/>
          <a:p>
            <a:pPr lvl="1"/>
            <a:r>
              <a:rPr lang="en-US" sz="2400" b="1" dirty="0" smtClean="0">
                <a:solidFill>
                  <a:srgbClr val="000000"/>
                </a:solidFill>
              </a:rPr>
              <a:t>Understanding</a:t>
            </a:r>
          </a:p>
          <a:p>
            <a:pPr lvl="2"/>
            <a:r>
              <a:rPr lang="en-US" sz="2200" dirty="0" smtClean="0">
                <a:solidFill>
                  <a:srgbClr val="000000"/>
                </a:solidFill>
              </a:rPr>
              <a:t>Vital rates (survival, growth, fecundity)</a:t>
            </a:r>
          </a:p>
          <a:p>
            <a:pPr lvl="2"/>
            <a:r>
              <a:rPr lang="en-US" sz="2200" dirty="0">
                <a:solidFill>
                  <a:srgbClr val="000000"/>
                </a:solidFill>
              </a:rPr>
              <a:t>Population statistics (Pop. Growth, Life expectancy…)</a:t>
            </a:r>
          </a:p>
          <a:p>
            <a:pPr lvl="2"/>
            <a:endParaRPr lang="en-US" sz="2200" dirty="0" smtClean="0">
              <a:solidFill>
                <a:srgbClr val="000000"/>
              </a:solidFill>
            </a:endParaRPr>
          </a:p>
          <a:p>
            <a:pPr lvl="1"/>
            <a:r>
              <a:rPr lang="en-US" sz="2400" b="1" dirty="0">
                <a:solidFill>
                  <a:srgbClr val="000000"/>
                </a:solidFill>
              </a:rPr>
              <a:t>Better</a:t>
            </a:r>
            <a:r>
              <a:rPr lang="en-US" sz="2400" b="1" dirty="0" smtClean="0">
                <a:solidFill>
                  <a:srgbClr val="000000"/>
                </a:solidFill>
              </a:rPr>
              <a:t> extrapolation</a:t>
            </a:r>
          </a:p>
          <a:p>
            <a:pPr lvl="1"/>
            <a:endParaRPr lang="en-US" sz="2400" dirty="0" smtClean="0">
              <a:solidFill>
                <a:srgbClr val="000000"/>
              </a:solidFill>
            </a:endParaRPr>
          </a:p>
          <a:p>
            <a:pPr lvl="1"/>
            <a:r>
              <a:rPr lang="en-US" sz="2400" b="1" dirty="0" smtClean="0">
                <a:solidFill>
                  <a:srgbClr val="000000"/>
                </a:solidFill>
              </a:rPr>
              <a:t>Temporal patterns</a:t>
            </a:r>
          </a:p>
          <a:p>
            <a:pPr lvl="2"/>
            <a:r>
              <a:rPr lang="en-US" sz="2200" dirty="0">
                <a:solidFill>
                  <a:srgbClr val="000000"/>
                </a:solidFill>
              </a:rPr>
              <a:t>Population dynamics</a:t>
            </a:r>
          </a:p>
          <a:p>
            <a:pPr lvl="2"/>
            <a:r>
              <a:rPr lang="en-US" sz="2200" dirty="0" smtClean="0">
                <a:solidFill>
                  <a:srgbClr val="000000"/>
                </a:solidFill>
              </a:rPr>
              <a:t>Disturbance</a:t>
            </a:r>
          </a:p>
          <a:p>
            <a:pPr lvl="2"/>
            <a:r>
              <a:rPr lang="en-US" sz="2200" dirty="0">
                <a:solidFill>
                  <a:srgbClr val="000000"/>
                </a:solidFill>
              </a:rPr>
              <a:t>Dispersal*</a:t>
            </a:r>
            <a:endParaRPr lang="en-US" sz="2200" dirty="0" smtClean="0">
              <a:solidFill>
                <a:srgbClr val="000000"/>
              </a:solidFill>
            </a:endParaRPr>
          </a:p>
          <a:p>
            <a:endParaRPr lang="en-US" sz="2800" dirty="0"/>
          </a:p>
        </p:txBody>
      </p:sp>
      <p:sp>
        <p:nvSpPr>
          <p:cNvPr id="5" name="TextBox 4"/>
          <p:cNvSpPr txBox="1"/>
          <p:nvPr/>
        </p:nvSpPr>
        <p:spPr>
          <a:xfrm>
            <a:off x="457200" y="0"/>
            <a:ext cx="8229600" cy="369332"/>
          </a:xfrm>
          <a:prstGeom prst="rect">
            <a:avLst/>
          </a:prstGeom>
          <a:noFill/>
        </p:spPr>
        <p:txBody>
          <a:bodyPr wrap="square" rtlCol="0">
            <a:spAutoFit/>
          </a:bodyPr>
          <a:lstStyle/>
          <a:p>
            <a:pPr algn="ctr"/>
            <a:r>
              <a:rPr lang="en-US" b="1" dirty="0" smtClean="0"/>
              <a:t>Intro</a:t>
            </a:r>
            <a:r>
              <a:rPr lang="en-US" dirty="0" smtClean="0">
                <a:solidFill>
                  <a:schemeClr val="bg2">
                    <a:lumMod val="90000"/>
                  </a:schemeClr>
                </a:solidFill>
              </a:rPr>
              <a:t>	</a:t>
            </a:r>
            <a:r>
              <a:rPr lang="en-US" b="1" dirty="0" smtClean="0"/>
              <a:t>    	 </a:t>
            </a:r>
            <a:r>
              <a:rPr lang="en-US" dirty="0" smtClean="0">
                <a:solidFill>
                  <a:schemeClr val="bg1">
                    <a:lumMod val="85000"/>
                  </a:schemeClr>
                </a:solidFill>
              </a:rPr>
              <a:t>IPMs   	   	  Invasion  	    Future</a:t>
            </a:r>
            <a:endParaRPr lang="en-US" dirty="0">
              <a:solidFill>
                <a:schemeClr val="bg1">
                  <a:lumMod val="85000"/>
                </a:schemeClr>
              </a:solidFill>
            </a:endParaRPr>
          </a:p>
        </p:txBody>
      </p:sp>
    </p:spTree>
    <p:extLst>
      <p:ext uri="{BB962C8B-B14F-4D97-AF65-F5344CB8AC3E}">
        <p14:creationId xmlns:p14="http://schemas.microsoft.com/office/powerpoint/2010/main" val="1236561295"/>
      </p:ext>
    </p:extLst>
  </p:cSld>
  <p:clrMapOvr>
    <a:masterClrMapping/>
  </p:clrMapOvr>
  <mc:AlternateContent xmlns:mc="http://schemas.openxmlformats.org/markup-compatibility/2006">
    <mc:Choice xmlns:p14="http://schemas.microsoft.com/office/powerpoint/2010/main" Requires="p14">
      <p:transition spd="slow" p14:dur="2000" advTm="76365"/>
    </mc:Choice>
    <mc:Fallback>
      <p:transition spd="slow" advTm="76365"/>
    </mc:Fallback>
  </mc:AlternateContent>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larity">
  <a:themeElements>
    <a:clrScheme name="Custom 3">
      <a:dk1>
        <a:sysClr val="windowText" lastClr="000000"/>
      </a:dk1>
      <a:lt1>
        <a:sysClr val="window" lastClr="FFFFFF"/>
      </a:lt1>
      <a:dk2>
        <a:srgbClr val="000000"/>
      </a:dk2>
      <a:lt2>
        <a:srgbClr val="F8F8F8"/>
      </a:lt2>
      <a:accent1>
        <a:srgbClr val="979797"/>
      </a:accent1>
      <a:accent2>
        <a:srgbClr val="898989"/>
      </a:accent2>
      <a:accent3>
        <a:srgbClr val="969696"/>
      </a:accent3>
      <a:accent4>
        <a:srgbClr val="808080"/>
      </a:accent4>
      <a:accent5>
        <a:srgbClr val="5F5F5F"/>
      </a:accent5>
      <a:accent6>
        <a:srgbClr val="4D4D4D"/>
      </a:accent6>
      <a:hlink>
        <a:srgbClr val="5F5F5F"/>
      </a:hlink>
      <a:folHlink>
        <a:srgbClr val="919191"/>
      </a:folHlink>
    </a:clrScheme>
    <a:fontScheme name="Office Classic 2">
      <a:maj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Clarity.thmx</Template>
  <TotalTime>45284</TotalTime>
  <Words>3415</Words>
  <Application>Microsoft Macintosh PowerPoint</Application>
  <PresentationFormat>On-screen Show (4:3)</PresentationFormat>
  <Paragraphs>708</Paragraphs>
  <Slides>69</Slides>
  <Notes>62</Notes>
  <HiddenSlides>10</HiddenSlides>
  <MMClips>0</MMClips>
  <ScaleCrop>false</ScaleCrop>
  <HeadingPairs>
    <vt:vector size="8" baseType="variant">
      <vt:variant>
        <vt:lpstr>Fonts Used</vt:lpstr>
      </vt:variant>
      <vt:variant>
        <vt:i4>2</vt:i4>
      </vt:variant>
      <vt:variant>
        <vt:lpstr>Theme</vt:lpstr>
      </vt:variant>
      <vt:variant>
        <vt:i4>1</vt:i4>
      </vt:variant>
      <vt:variant>
        <vt:lpstr>Embedded OLE Servers</vt:lpstr>
      </vt:variant>
      <vt:variant>
        <vt:i4>1</vt:i4>
      </vt:variant>
      <vt:variant>
        <vt:lpstr>Slide Titles</vt:lpstr>
      </vt:variant>
      <vt:variant>
        <vt:i4>69</vt:i4>
      </vt:variant>
    </vt:vector>
  </HeadingPairs>
  <TitlesOfParts>
    <vt:vector size="73" baseType="lpstr">
      <vt:lpstr>Calibri</vt:lpstr>
      <vt:lpstr>Arial</vt:lpstr>
      <vt:lpstr>Clarity</vt:lpstr>
      <vt:lpstr>Equation</vt:lpstr>
      <vt:lpstr>PowerPoint Presentation</vt:lpstr>
      <vt:lpstr>The environment is changing…</vt:lpstr>
      <vt:lpstr>The environment is changing…</vt:lpstr>
      <vt:lpstr>The environment is changing…</vt:lpstr>
      <vt:lpstr>Demographic range models </vt:lpstr>
      <vt:lpstr>The usual range models…</vt:lpstr>
      <vt:lpstr>The usual range models…</vt:lpstr>
      <vt:lpstr>The usual range models…</vt:lpstr>
      <vt:lpstr>Demographic range models </vt:lpstr>
      <vt:lpstr>The trouble with mechanims</vt:lpstr>
      <vt:lpstr>Outline</vt:lpstr>
      <vt:lpstr>Integral Projection Models?</vt:lpstr>
      <vt:lpstr>Vital Rate Regression: Growth</vt:lpstr>
      <vt:lpstr>Vital Rate Regression: Growth</vt:lpstr>
      <vt:lpstr>PowerPoint Presentation</vt:lpstr>
      <vt:lpstr>Build maps of …</vt:lpstr>
      <vt:lpstr>PowerPoint Presentation</vt:lpstr>
      <vt:lpstr>Borrow strength across environments</vt:lpstr>
      <vt:lpstr>Borrow strength across stages</vt:lpstr>
      <vt:lpstr>Impute transitions</vt:lpstr>
      <vt:lpstr>Model Variability</vt:lpstr>
      <vt:lpstr>Bayesian IPMs</vt:lpstr>
      <vt:lpstr>PowerPoint Presentation</vt:lpstr>
      <vt:lpstr>Case Study – Protea repens</vt:lpstr>
      <vt:lpstr>Objectives</vt:lpstr>
      <vt:lpstr>Data</vt:lpstr>
      <vt:lpstr>Data</vt:lpstr>
      <vt:lpstr>Vital rate models</vt:lpstr>
      <vt:lpstr>Vital rate models</vt:lpstr>
      <vt:lpstr>Vital rate models</vt:lpstr>
      <vt:lpstr>Vital Rate Models</vt:lpstr>
      <vt:lpstr>Vital Rate Models</vt:lpstr>
      <vt:lpstr>PowerPoint Presentation</vt:lpstr>
      <vt:lpstr>Predictions</vt:lpstr>
      <vt:lpstr>Predictions</vt:lpstr>
      <vt:lpstr>PowerPoint Presentation</vt:lpstr>
      <vt:lpstr>Predictions</vt:lpstr>
      <vt:lpstr>Predictions    </vt:lpstr>
      <vt:lpstr>Predictions</vt:lpstr>
      <vt:lpstr>Forecasts</vt:lpstr>
      <vt:lpstr>PowerPoint Presentation</vt:lpstr>
      <vt:lpstr>PowerPoint Presentation</vt:lpstr>
      <vt:lpstr>Invasions require extrapolation</vt:lpstr>
      <vt:lpstr>Case Study – Mustards</vt:lpstr>
      <vt:lpstr>Case Study – Woody shrubs</vt:lpstr>
      <vt:lpstr>Invasions require extrapolation</vt:lpstr>
      <vt:lpstr>Objectives</vt:lpstr>
      <vt:lpstr>Data</vt:lpstr>
      <vt:lpstr>Validation</vt:lpstr>
      <vt:lpstr>Validation</vt:lpstr>
      <vt:lpstr>What drives the climate response?</vt:lpstr>
      <vt:lpstr>How will climate change impact invasion?</vt:lpstr>
      <vt:lpstr>How will climate change impact invasion?</vt:lpstr>
      <vt:lpstr>How will climate change impact invasion?</vt:lpstr>
      <vt:lpstr>How will climate change impact invasion?</vt:lpstr>
      <vt:lpstr>How will climate change impact invasion?</vt:lpstr>
      <vt:lpstr>How will climate change impact invasion?</vt:lpstr>
      <vt:lpstr>PowerPoint Presentation</vt:lpstr>
      <vt:lpstr>PowerPoint Presentation</vt:lpstr>
      <vt:lpstr>Vital Rate Models</vt:lpstr>
      <vt:lpstr>Vital Rate Models</vt:lpstr>
      <vt:lpstr>Garlic Mustard (Invasive)</vt:lpstr>
      <vt:lpstr>Garlic Mustard (Invasive)</vt:lpstr>
      <vt:lpstr>Garlic Mustard (Invasive)</vt:lpstr>
      <vt:lpstr>Garlic Mustard (Invasive)</vt:lpstr>
      <vt:lpstr>PowerPoint Presentation</vt:lpstr>
      <vt:lpstr>PowerPoint Presentation</vt:lpstr>
      <vt:lpstr>PowerPoint Presentation</vt:lpstr>
      <vt:lpstr>PowerPoint Presentation</vt:lpstr>
    </vt:vector>
  </TitlesOfParts>
  <Company>UConn</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Cory</dc:creator>
  <cp:lastModifiedBy>Merow, Cory</cp:lastModifiedBy>
  <cp:revision>502</cp:revision>
  <cp:lastPrinted>2015-01-27T22:56:04Z</cp:lastPrinted>
  <dcterms:created xsi:type="dcterms:W3CDTF">2012-05-08T17:31:48Z</dcterms:created>
  <dcterms:modified xsi:type="dcterms:W3CDTF">2015-11-02T21:11:47Z</dcterms:modified>
</cp:coreProperties>
</file>